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28" r:id="rId3"/>
    <p:sldId id="417" r:id="rId4"/>
    <p:sldId id="412" r:id="rId5"/>
    <p:sldId id="365" r:id="rId6"/>
    <p:sldId id="366" r:id="rId7"/>
    <p:sldId id="302" r:id="rId8"/>
    <p:sldId id="367" r:id="rId9"/>
    <p:sldId id="361" r:id="rId10"/>
    <p:sldId id="363" r:id="rId11"/>
    <p:sldId id="364" r:id="rId12"/>
    <p:sldId id="413" r:id="rId13"/>
    <p:sldId id="369" r:id="rId14"/>
    <p:sldId id="371" r:id="rId15"/>
    <p:sldId id="372" r:id="rId16"/>
    <p:sldId id="373" r:id="rId17"/>
    <p:sldId id="374" r:id="rId18"/>
    <p:sldId id="377" r:id="rId19"/>
    <p:sldId id="378" r:id="rId20"/>
    <p:sldId id="379" r:id="rId21"/>
    <p:sldId id="380" r:id="rId22"/>
    <p:sldId id="375" r:id="rId23"/>
    <p:sldId id="387" r:id="rId24"/>
    <p:sldId id="414" r:id="rId25"/>
    <p:sldId id="376" r:id="rId26"/>
    <p:sldId id="381" r:id="rId27"/>
    <p:sldId id="383" r:id="rId28"/>
    <p:sldId id="384" r:id="rId29"/>
    <p:sldId id="385" r:id="rId30"/>
    <p:sldId id="386" r:id="rId31"/>
    <p:sldId id="394" r:id="rId32"/>
    <p:sldId id="399" r:id="rId33"/>
    <p:sldId id="388" r:id="rId34"/>
    <p:sldId id="389" r:id="rId35"/>
    <p:sldId id="397" r:id="rId36"/>
    <p:sldId id="390" r:id="rId37"/>
    <p:sldId id="391" r:id="rId38"/>
    <p:sldId id="396" r:id="rId39"/>
    <p:sldId id="392" r:id="rId40"/>
    <p:sldId id="398" r:id="rId41"/>
    <p:sldId id="404" r:id="rId42"/>
    <p:sldId id="415" r:id="rId43"/>
    <p:sldId id="405" r:id="rId44"/>
    <p:sldId id="406" r:id="rId45"/>
    <p:sldId id="400" r:id="rId46"/>
    <p:sldId id="416" r:id="rId4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92C4EC-53A1-F34E-A204-6BBA0C7CF1C5}">
          <p14:sldIdLst>
            <p14:sldId id="256"/>
            <p14:sldId id="328"/>
            <p14:sldId id="417"/>
          </p14:sldIdLst>
        </p14:section>
        <p14:section name="Recap" id="{EF7C29B1-98EE-3840-8851-C60E11CA13BB}">
          <p14:sldIdLst>
            <p14:sldId id="412"/>
            <p14:sldId id="365"/>
            <p14:sldId id="366"/>
            <p14:sldId id="302"/>
            <p14:sldId id="367"/>
            <p14:sldId id="361"/>
            <p14:sldId id="363"/>
            <p14:sldId id="364"/>
          </p14:sldIdLst>
        </p14:section>
        <p14:section name="GraphicsProgram" id="{12B50CAE-0F23-2741-9F6E-01A20A4ADFB1}">
          <p14:sldIdLst>
            <p14:sldId id="413"/>
            <p14:sldId id="369"/>
            <p14:sldId id="371"/>
            <p14:sldId id="372"/>
            <p14:sldId id="373"/>
            <p14:sldId id="374"/>
            <p14:sldId id="377"/>
            <p14:sldId id="378"/>
            <p14:sldId id="379"/>
            <p14:sldId id="380"/>
            <p14:sldId id="375"/>
            <p14:sldId id="387"/>
          </p14:sldIdLst>
        </p14:section>
        <p14:section name="Objects" id="{6C5240BE-F735-A64A-AD1D-F3D0D1A9925F}">
          <p14:sldIdLst>
            <p14:sldId id="414"/>
            <p14:sldId id="376"/>
            <p14:sldId id="381"/>
            <p14:sldId id="383"/>
            <p14:sldId id="384"/>
            <p14:sldId id="385"/>
            <p14:sldId id="386"/>
            <p14:sldId id="394"/>
            <p14:sldId id="399"/>
            <p14:sldId id="388"/>
            <p14:sldId id="389"/>
            <p14:sldId id="397"/>
            <p14:sldId id="390"/>
            <p14:sldId id="391"/>
            <p14:sldId id="396"/>
            <p14:sldId id="392"/>
            <p14:sldId id="398"/>
            <p14:sldId id="404"/>
          </p14:sldIdLst>
        </p14:section>
        <p14:section name="Practice" id="{007AA105-4FB4-784E-823F-E3CB3CD923BE}">
          <p14:sldIdLst>
            <p14:sldId id="415"/>
            <p14:sldId id="405"/>
            <p14:sldId id="406"/>
            <p14:sldId id="400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FA00"/>
    <a:srgbClr val="009051"/>
    <a:srgbClr val="DDDDDD"/>
    <a:srgbClr val="F8F8F8"/>
    <a:srgbClr val="FF9999"/>
    <a:srgbClr val="8C1515"/>
    <a:srgbClr val="FFFFC0"/>
    <a:srgbClr val="FFFF8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7" autoAdjust="0"/>
    <p:restoredTop sz="91821" autoAdjust="0"/>
  </p:normalViewPr>
  <p:slideViewPr>
    <p:cSldViewPr>
      <p:cViewPr varScale="1">
        <p:scale>
          <a:sx n="102" d="100"/>
          <a:sy n="102" d="100"/>
        </p:scale>
        <p:origin x="7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1745D644-F8C3-5145-9C45-8D12D5EBDE5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noProof="0"/>
              <a:t>Click to edit Master text styles</a:t>
            </a:r>
          </a:p>
          <a:p>
            <a:pPr lvl="1"/>
            <a:r>
              <a:rPr lang="en-US" altLang="x-none" noProof="0"/>
              <a:t>Second level</a:t>
            </a:r>
          </a:p>
          <a:p>
            <a:pPr lvl="2"/>
            <a:r>
              <a:rPr lang="en-US" altLang="x-none" noProof="0"/>
              <a:t>Third level</a:t>
            </a:r>
          </a:p>
          <a:p>
            <a:pPr lvl="3"/>
            <a:r>
              <a:rPr lang="en-US" altLang="x-none" noProof="0"/>
              <a:t>Fourth level</a:t>
            </a:r>
          </a:p>
          <a:p>
            <a:pPr lvl="4"/>
            <a:r>
              <a:rPr lang="en-US" altLang="x-none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D7E19174-B55B-1043-9AC8-2A71B815515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Throw a bunch at you with first program, then more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</a:t>
            </a:fld>
            <a:endParaRPr lang="en-US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at beginning I said I’d throw a bunch at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7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527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66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87AA0-E107-BC4A-A838-F5C498A22F36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0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1CB03E-0515-C542-96E6-8CDF22FB41E4}" type="slidenum">
              <a:rPr lang="en-US" altLang="x-none"/>
              <a:pPr/>
              <a:t>32</a:t>
            </a:fld>
            <a:endParaRPr lang="en-US" altLang="x-none"/>
          </a:p>
        </p:txBody>
      </p:sp>
      <p:sp>
        <p:nvSpPr>
          <p:cNvPr id="1219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75787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to lecturer: screenshot pasted over slide because exporting to PDF messes up thin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84813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F210D5B-6463-404C-8236-2433FD186B9B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like </a:t>
            </a:r>
            <a:r>
              <a:rPr lang="en-US" dirty="0" err="1"/>
              <a:t>turnLeft</a:t>
            </a:r>
            <a:r>
              <a:rPr lang="en-US" dirty="0"/>
              <a:t>() and move() from </a:t>
            </a:r>
            <a:r>
              <a:rPr lang="en-US" dirty="0" err="1"/>
              <a:t>KarelProgram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9370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2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91DD78-F045-234E-8E06-B8D0870A6138}" type="slidenum">
              <a:rPr lang="en-US" altLang="x-none"/>
              <a:pPr/>
              <a:t>44</a:t>
            </a:fld>
            <a:endParaRPr lang="en-US" altLang="x-none"/>
          </a:p>
        </p:txBody>
      </p:sp>
      <p:sp>
        <p:nvSpPr>
          <p:cNvPr id="122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answer: 2</a:t>
            </a:r>
          </a:p>
        </p:txBody>
      </p:sp>
    </p:spTree>
    <p:extLst>
      <p:ext uri="{BB962C8B-B14F-4D97-AF65-F5344CB8AC3E}">
        <p14:creationId xmlns:p14="http://schemas.microsoft.com/office/powerpoint/2010/main" val="26630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90344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6063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454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IOException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5158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8249E3-D9C2-B248-ADC3-21DB470DB2FA}" type="slidenum">
              <a:rPr lang="en-US" altLang="x-none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227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use randomness!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0711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21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2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ea typeface="Arial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defRPr/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1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65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53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819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75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759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56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44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4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37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8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ts val="500"/>
              </a:spcBef>
            </a:pPr>
            <a:fld id="{6E57D843-267D-6B4F-AB7F-CDA32517B3F3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 eaLnBrk="1" hangingPunct="1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 sz="2400">
                <a:solidFill>
                  <a:schemeClr val="tx1"/>
                </a:solidFill>
                <a:latin typeface="Calibri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598613" indent="-227013" defTabSz="457200">
              <a:defRPr sz="2400"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eroberts/jtf/javadoc/student/acm/graphics/GObject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CS 106A, Lecture 11</a:t>
            </a:r>
            <a:br>
              <a:rPr lang="en-US" altLang="x-none" dirty="0"/>
            </a:br>
            <a:r>
              <a:rPr lang="en-US" altLang="x-none" dirty="0"/>
              <a:t>Graphics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x-none" sz="1500" dirty="0"/>
              <a:t>reading:</a:t>
            </a:r>
          </a:p>
          <a:p>
            <a:pPr eaLnBrk="1" hangingPunct="1">
              <a:defRPr/>
            </a:pPr>
            <a:r>
              <a:rPr lang="en-US" altLang="x-none" sz="1500" i="1" dirty="0"/>
              <a:t>Art &amp; Science of Java</a:t>
            </a:r>
            <a:r>
              <a:rPr lang="en-US" altLang="x-none" sz="1500" dirty="0"/>
              <a:t>, 9.1-9.3</a:t>
            </a:r>
            <a:endParaRPr lang="en-US" altLang="x-none" sz="1500" b="1" u="sn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/>
              <a:t>To execute code that might throw an exception, you must enclose it in a </a:t>
            </a:r>
            <a:r>
              <a:rPr lang="en-US" altLang="x-none" dirty="0">
                <a:latin typeface="Consolas" charset="0"/>
              </a:rPr>
              <a:t>try/catch</a:t>
            </a:r>
            <a:r>
              <a:rPr lang="en-US" altLang="x-none" dirty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while (</a:t>
            </a:r>
            <a:r>
              <a:rPr lang="en-US" altLang="x-none" sz="2000" dirty="0" err="1">
                <a:latin typeface="Consolas" charset="0"/>
              </a:rPr>
              <a:t>input.hasNextLine</a:t>
            </a:r>
            <a:r>
              <a:rPr lang="en-US" altLang="x-none" sz="2000" dirty="0">
                <a:latin typeface="Consolas" charset="0"/>
              </a:rPr>
              <a:t>()) {</a:t>
            </a:r>
            <a:br>
              <a:rPr lang="en-US" altLang="x-none" sz="20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		String line = </a:t>
            </a:r>
            <a:r>
              <a:rPr lang="en-US" altLang="x-none" sz="2000" dirty="0" err="1">
                <a:latin typeface="Consolas" charset="0"/>
              </a:rPr>
              <a:t>input.nextLine</a:t>
            </a:r>
            <a:r>
              <a:rPr lang="en-US" altLang="x-none" sz="2000" dirty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		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9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x-none" dirty="0"/>
              <a:t>To execute code that might throw an exception, you must enclose it in a </a:t>
            </a:r>
            <a:r>
              <a:rPr lang="en-US" altLang="x-none" dirty="0">
                <a:latin typeface="Consolas" charset="0"/>
              </a:rPr>
              <a:t>try/catch</a:t>
            </a:r>
            <a:r>
              <a:rPr lang="en-US" altLang="x-none" dirty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while (</a:t>
            </a:r>
            <a:r>
              <a:rPr lang="en-US" altLang="x-none" sz="2000" dirty="0" err="1">
                <a:latin typeface="Consolas" charset="0"/>
              </a:rPr>
              <a:t>input.hasNextLine</a:t>
            </a:r>
            <a:r>
              <a:rPr lang="en-US" altLang="x-none" sz="2000" dirty="0">
                <a:latin typeface="Consolas" charset="0"/>
              </a:rPr>
              <a:t>()) {</a:t>
            </a:r>
            <a:br>
              <a:rPr lang="en-US" altLang="x-none" sz="20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		String line = </a:t>
            </a:r>
            <a:r>
              <a:rPr lang="en-US" altLang="x-none" sz="2000" dirty="0" err="1">
                <a:latin typeface="Consolas" charset="0"/>
              </a:rPr>
              <a:t>input.nextLine</a:t>
            </a:r>
            <a:r>
              <a:rPr lang="en-US" altLang="x-none" sz="2000" dirty="0">
                <a:latin typeface="Consolas" charset="0"/>
              </a:rPr>
              <a:t>();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		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(line);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	  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>
                <a:solidFill>
                  <a:schemeClr val="accent2"/>
                </a:solidFill>
                <a:latin typeface="Consolas" charset="0"/>
              </a:rPr>
              <a:t>FileNotFoundException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562600" y="1981200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5" name="Freeform 4"/>
          <p:cNvSpPr/>
          <p:nvPr/>
        </p:nvSpPr>
        <p:spPr>
          <a:xfrm>
            <a:off x="4217621" y="2306384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486400" y="5812536"/>
            <a:ext cx="2971800" cy="838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7" name="Freeform 6"/>
          <p:cNvSpPr/>
          <p:nvPr/>
        </p:nvSpPr>
        <p:spPr>
          <a:xfrm>
            <a:off x="5791200" y="4876801"/>
            <a:ext cx="2276856" cy="935736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7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21889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2689" y="5134467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Graphics</a:t>
            </a:r>
          </a:p>
          <a:p>
            <a:r>
              <a:rPr lang="en-US" dirty="0">
                <a:latin typeface="Chalkboard"/>
                <a:cs typeface="Chalkboard"/>
              </a:rPr>
              <a:t>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1034" y="4793926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Animation</a:t>
            </a: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783299" y="4230050"/>
            <a:ext cx="107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Events</a:t>
            </a: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Memory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9190" y="775547"/>
            <a:ext cx="1429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HW4: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Breakout</a:t>
            </a: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3" y="3277593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02" y="4337660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947" y="3854847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141444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Graphics Program</a:t>
            </a:r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Console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SuperKarel</a:t>
            </a:r>
            <a:r>
              <a:rPr lang="en-US" sz="2200" dirty="0"/>
              <a:t> Program</a:t>
            </a:r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975370" y="287068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Programs</a:t>
            </a:r>
          </a:p>
        </p:txBody>
      </p:sp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29017"/>
            <a:ext cx="4233175" cy="6068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0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990600"/>
            <a:ext cx="9029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08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7244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acm.graphics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 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// Stanford graphical objects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100">
                <a:latin typeface="Courier" charset="0"/>
                <a:ea typeface="Courier" charset="0"/>
                <a:cs typeface="Courier" charset="0"/>
              </a:rPr>
              <a:t> java.awt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.*;</a:t>
            </a:r>
            <a:r>
              <a:rPr lang="en-GB" altLang="x-none" sz="2000" dirty="0">
                <a:solidFill>
                  <a:srgbClr val="008000"/>
                </a:solidFill>
                <a:latin typeface="Consolas" charset="0"/>
              </a:rPr>
              <a:t>      // Java graphical objects</a:t>
            </a: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1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MyGraphics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1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1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(50, 50, 200, 250);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	add(</a:t>
            </a:r>
            <a:r>
              <a:rPr lang="en-US" sz="21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1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531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FF000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8621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2150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 </a:t>
            </a:r>
            <a:r>
              <a:rPr lang="en-US" altLang="x-none" sz="28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chemeClr val="bg2">
                  <a:lumMod val="60000"/>
                  <a:lumOff val="40000"/>
                </a:schemeClr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rect.setFilled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(true);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rect.setColor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(</a:t>
            </a:r>
            <a:r>
              <a:rPr lang="en-US" altLang="x-none" sz="2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Color.RED</a:t>
            </a:r>
            <a:r>
              <a:rPr lang="en-US" altLang="x-none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add(</a:t>
            </a:r>
            <a:r>
              <a:rPr lang="en-US" altLang="x-none" sz="2800" dirty="0" err="1">
                <a:solidFill>
                  <a:srgbClr val="FF0000"/>
                </a:solidFill>
                <a:latin typeface="Consolas" charset="0"/>
              </a:rPr>
              <a:t>rect</a:t>
            </a:r>
            <a:r>
              <a:rPr lang="en-US" altLang="x-none" sz="2800" dirty="0">
                <a:solidFill>
                  <a:srgbClr val="FF0000"/>
                </a:solidFill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0918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dirty="0" err="1"/>
              <a:t>GraphicsProgram</a:t>
            </a:r>
            <a:endParaRPr lang="en-US" altLang="x-none" dirty="0"/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solidFill>
                <a:srgbClr val="00B05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Create a 200x250 </a:t>
            </a:r>
            <a:r>
              <a:rPr lang="en-US" altLang="x-none" sz="2800" dirty="0" err="1">
                <a:solidFill>
                  <a:srgbClr val="00B050"/>
                </a:solidFill>
                <a:latin typeface="Consolas" charset="0"/>
              </a:rPr>
              <a:t>GRect</a:t>
            </a: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 at (50, 50)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 = </a:t>
            </a:r>
            <a:r>
              <a:rPr lang="en-US" altLang="x-none" sz="2800" b="1" dirty="0">
                <a:solidFill>
                  <a:srgbClr val="7030A0"/>
                </a:solidFill>
                <a:latin typeface="Consolas" charset="0"/>
              </a:rPr>
              <a:t>new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GRect</a:t>
            </a:r>
            <a:r>
              <a:rPr lang="en-US" altLang="x-none" sz="2800" dirty="0">
                <a:latin typeface="Consolas" charset="0"/>
              </a:rPr>
              <a:t>(50, 50, 200, 250);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2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Set some properties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rect.setFilled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>
                <a:solidFill>
                  <a:srgbClr val="7030A0"/>
                </a:solidFill>
                <a:latin typeface="Consolas" charset="0"/>
              </a:rPr>
              <a:t>true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 err="1">
                <a:latin typeface="Consolas" charset="0"/>
              </a:rPr>
              <a:t>rect.setColor</a:t>
            </a:r>
            <a:r>
              <a:rPr lang="en-US" altLang="x-none" sz="2800" dirty="0">
                <a:latin typeface="Consolas" charset="0"/>
              </a:rPr>
              <a:t>(</a:t>
            </a:r>
            <a:r>
              <a:rPr lang="en-US" altLang="x-none" sz="2800" dirty="0" err="1">
                <a:latin typeface="Consolas" charset="0"/>
              </a:rPr>
              <a:t>Color.</a:t>
            </a:r>
            <a:r>
              <a:rPr lang="en-US" altLang="x-none" sz="2800" dirty="0" err="1">
                <a:solidFill>
                  <a:srgbClr val="0070C0"/>
                </a:solidFill>
                <a:latin typeface="Consolas" charset="0"/>
              </a:rPr>
              <a:t>RED</a:t>
            </a:r>
            <a:r>
              <a:rPr lang="en-US" altLang="x-none" sz="2800" dirty="0"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		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solidFill>
                  <a:srgbClr val="00B050"/>
                </a:solidFill>
                <a:latin typeface="Consolas" charset="0"/>
              </a:rPr>
              <a:t>// Add to the canvas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800" dirty="0">
                <a:latin typeface="Consolas" charset="0"/>
              </a:rPr>
              <a:t>add(</a:t>
            </a:r>
            <a:r>
              <a:rPr lang="en-US" altLang="x-none" sz="2800" dirty="0" err="1">
                <a:latin typeface="Consolas" charset="0"/>
              </a:rPr>
              <a:t>rect</a:t>
            </a:r>
            <a:r>
              <a:rPr lang="en-US" altLang="x-none" sz="2800" dirty="0">
                <a:latin typeface="Consolas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33" y="3916680"/>
            <a:ext cx="3640775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29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Graphics Canvas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1759369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4296" y="1152144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49769" y="1984966"/>
            <a:ext cx="1658823" cy="646331"/>
            <a:chOff x="2526250" y="1590667"/>
            <a:chExt cx="1658823" cy="64633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6105" y="4483754"/>
            <a:ext cx="1822688" cy="646331"/>
            <a:chOff x="2526250" y="1588472"/>
            <a:chExt cx="1822688" cy="64633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92518" y="2590189"/>
            <a:ext cx="1822688" cy="646331"/>
            <a:chOff x="2526250" y="1588472"/>
            <a:chExt cx="1822688" cy="64633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1066800" y="1905501"/>
            <a:ext cx="0" cy="3485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1447800"/>
            <a:ext cx="4834006" cy="104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67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Collage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6" y="1371600"/>
            <a:ext cx="7404668" cy="53525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10996A-C81E-0048-9634-4205ED29AD20}"/>
              </a:ext>
            </a:extLst>
          </p:cNvPr>
          <p:cNvCxnSpPr>
            <a:cxnSpLocks/>
          </p:cNvCxnSpPr>
          <p:nvPr/>
        </p:nvCxnSpPr>
        <p:spPr>
          <a:xfrm flipV="1">
            <a:off x="869666" y="4419600"/>
            <a:ext cx="1492534" cy="1820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A0EC3-2F8D-CC4C-AD4A-498799FBB09C}"/>
              </a:ext>
            </a:extLst>
          </p:cNvPr>
          <p:cNvSpPr txBox="1"/>
          <p:nvPr/>
        </p:nvSpPr>
        <p:spPr>
          <a:xfrm>
            <a:off x="163286" y="624073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have been added first</a:t>
            </a:r>
          </a:p>
        </p:txBody>
      </p:sp>
    </p:spTree>
    <p:extLst>
      <p:ext uri="{BB962C8B-B14F-4D97-AF65-F5344CB8AC3E}">
        <p14:creationId xmlns:p14="http://schemas.microsoft.com/office/powerpoint/2010/main" val="115243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Cars and Checkerboards</a:t>
            </a:r>
          </a:p>
        </p:txBody>
      </p:sp>
    </p:spTree>
    <p:extLst>
      <p:ext uri="{BB962C8B-B14F-4D97-AF65-F5344CB8AC3E}">
        <p14:creationId xmlns:p14="http://schemas.microsoft.com/office/powerpoint/2010/main" val="1457688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GOval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GLine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>
                <a:latin typeface="Consolas" charset="0"/>
              </a:rPr>
              <a:t>GLabel	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GArc</a:t>
            </a: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latin typeface="Consolas" charset="0"/>
              </a:rPr>
              <a:t>GPolygon</a:t>
            </a:r>
            <a:endParaRPr lang="en-US" altLang="x-none" dirty="0"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1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GRect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GOval</a:t>
            </a: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	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GLine</a:t>
            </a:r>
            <a:endParaRPr lang="en-US" altLang="x-none" b="1" dirty="0">
              <a:solidFill>
                <a:srgbClr val="0070C0"/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sz="2200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b="1" dirty="0">
                <a:solidFill>
                  <a:srgbClr val="0070C0"/>
                </a:solidFill>
                <a:latin typeface="Consolas" charset="0"/>
              </a:rPr>
              <a:t>GLabel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 err="1">
                <a:solidFill>
                  <a:srgbClr val="0070C0"/>
                </a:solidFill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GArc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endParaRPr lang="en-US" altLang="x-none" dirty="0">
              <a:latin typeface="Consolas" charset="0"/>
            </a:endParaRPr>
          </a:p>
          <a:p>
            <a:pPr>
              <a:buFontTx/>
              <a:buNone/>
              <a:tabLst>
                <a:tab pos="2743200" algn="l"/>
                <a:tab pos="4229100" algn="l"/>
                <a:tab pos="5486400" algn="l"/>
              </a:tabLst>
            </a:pP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GRoundRect</a:t>
            </a:r>
            <a:r>
              <a:rPr lang="en-US" altLang="x-none" dirty="0">
                <a:latin typeface="Consolas" charset="0"/>
              </a:rPr>
              <a:t>		</a:t>
            </a:r>
            <a:r>
              <a:rPr lang="en-US" altLang="x-none" dirty="0" err="1">
                <a:solidFill>
                  <a:schemeClr val="bg1">
                    <a:lumMod val="85000"/>
                  </a:schemeClr>
                </a:solidFill>
                <a:latin typeface="Consolas" charset="0"/>
              </a:rPr>
              <a:t>GPolygon</a:t>
            </a:r>
            <a:endParaRPr lang="en-US" altLang="x-none" dirty="0">
              <a:solidFill>
                <a:schemeClr val="bg1">
                  <a:lumMod val="85000"/>
                </a:schemeClr>
              </a:solidFill>
              <a:latin typeface="Consolas" charset="0"/>
            </a:endParaRPr>
          </a:p>
        </p:txBody>
      </p:sp>
      <p:grpSp>
        <p:nvGrpSpPr>
          <p:cNvPr id="1207300" name="Group 4"/>
          <p:cNvGrpSpPr>
            <a:grpSpLocks/>
          </p:cNvGrpSpPr>
          <p:nvPr/>
        </p:nvGrpSpPr>
        <p:grpSpPr bwMode="auto">
          <a:xfrm>
            <a:off x="98425" y="1708150"/>
            <a:ext cx="2797175" cy="1908174"/>
            <a:chOff x="62" y="1038"/>
            <a:chExt cx="1762" cy="1202"/>
          </a:xfrm>
        </p:grpSpPr>
        <p:sp>
          <p:nvSpPr>
            <p:cNvPr id="1207301" name="Rectangle 5"/>
            <p:cNvSpPr>
              <a:spLocks noChangeArrowheads="1"/>
            </p:cNvSpPr>
            <p:nvPr/>
          </p:nvSpPr>
          <p:spPr bwMode="auto">
            <a:xfrm>
              <a:off x="542" y="1254"/>
              <a:ext cx="701" cy="817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2" name="Text Box 6"/>
            <p:cNvSpPr txBox="1">
              <a:spLocks noChangeArrowheads="1"/>
            </p:cNvSpPr>
            <p:nvPr/>
          </p:nvSpPr>
          <p:spPr bwMode="auto">
            <a:xfrm>
              <a:off x="62" y="1038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3" name="Text Box 7"/>
            <p:cNvSpPr txBox="1">
              <a:spLocks noChangeArrowheads="1"/>
            </p:cNvSpPr>
            <p:nvPr/>
          </p:nvSpPr>
          <p:spPr bwMode="auto">
            <a:xfrm>
              <a:off x="986" y="2063"/>
              <a:ext cx="838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dirty="0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4" name="Group 8"/>
          <p:cNvGrpSpPr>
            <a:grpSpLocks/>
          </p:cNvGrpSpPr>
          <p:nvPr/>
        </p:nvGrpSpPr>
        <p:grpSpPr bwMode="auto">
          <a:xfrm>
            <a:off x="2743200" y="1666875"/>
            <a:ext cx="2867025" cy="2035175"/>
            <a:chOff x="1498" y="1012"/>
            <a:chExt cx="1806" cy="1282"/>
          </a:xfrm>
        </p:grpSpPr>
        <p:sp>
          <p:nvSpPr>
            <p:cNvPr id="1207305" name="Text Box 9"/>
            <p:cNvSpPr txBox="1">
              <a:spLocks noChangeArrowheads="1"/>
            </p:cNvSpPr>
            <p:nvPr/>
          </p:nvSpPr>
          <p:spPr bwMode="auto">
            <a:xfrm>
              <a:off x="1498" y="1012"/>
              <a:ext cx="701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(x, y)</a:t>
              </a:r>
            </a:p>
          </p:txBody>
        </p:sp>
        <p:sp>
          <p:nvSpPr>
            <p:cNvPr id="1207306" name="Rectangle 10"/>
            <p:cNvSpPr>
              <a:spLocks noChangeArrowheads="1"/>
            </p:cNvSpPr>
            <p:nvPr/>
          </p:nvSpPr>
          <p:spPr bwMode="auto">
            <a:xfrm>
              <a:off x="1944" y="1236"/>
              <a:ext cx="701" cy="874"/>
            </a:xfrm>
            <a:prstGeom prst="rect">
              <a:avLst/>
            </a:prstGeom>
            <a:noFill/>
            <a:ln w="36703">
              <a:solidFill>
                <a:srgbClr val="C0C0C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7" name="Oval 11"/>
            <p:cNvSpPr>
              <a:spLocks noChangeArrowheads="1"/>
            </p:cNvSpPr>
            <p:nvPr/>
          </p:nvSpPr>
          <p:spPr bwMode="auto">
            <a:xfrm>
              <a:off x="1944" y="1236"/>
              <a:ext cx="701" cy="873"/>
            </a:xfrm>
            <a:prstGeom prst="ellipse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7308" name="Text Box 12"/>
            <p:cNvSpPr txBox="1">
              <a:spLocks noChangeArrowheads="1"/>
            </p:cNvSpPr>
            <p:nvPr/>
          </p:nvSpPr>
          <p:spPr bwMode="auto">
            <a:xfrm>
              <a:off x="2380" y="2117"/>
              <a:ext cx="924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</a:t>
              </a:r>
              <a:r>
                <a:rPr lang="en-US" altLang="x-none" dirty="0" err="1">
                  <a:solidFill>
                    <a:srgbClr val="000000"/>
                  </a:solidFill>
                </a:rPr>
                <a:t>x+w</a:t>
              </a:r>
              <a:r>
                <a:rPr lang="en-US" altLang="x-none" dirty="0">
                  <a:solidFill>
                    <a:srgbClr val="000000"/>
                  </a:solidFill>
                </a:rPr>
                <a:t>, </a:t>
              </a:r>
              <a:r>
                <a:rPr lang="en-US" altLang="x-none" dirty="0" err="1">
                  <a:solidFill>
                    <a:srgbClr val="000000"/>
                  </a:solidFill>
                </a:rPr>
                <a:t>y+h</a:t>
              </a:r>
              <a:r>
                <a:rPr lang="en-US" altLang="x-none" dirty="0"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1207309" name="Group 13"/>
          <p:cNvGrpSpPr>
            <a:grpSpLocks/>
          </p:cNvGrpSpPr>
          <p:nvPr/>
        </p:nvGrpSpPr>
        <p:grpSpPr bwMode="auto">
          <a:xfrm>
            <a:off x="5638799" y="1736725"/>
            <a:ext cx="2437991" cy="1808163"/>
            <a:chOff x="3360" y="1056"/>
            <a:chExt cx="1893" cy="1404"/>
          </a:xfrm>
        </p:grpSpPr>
        <p:sp>
          <p:nvSpPr>
            <p:cNvPr id="1207310" name="Text Box 14"/>
            <p:cNvSpPr txBox="1">
              <a:spLocks noChangeArrowheads="1"/>
            </p:cNvSpPr>
            <p:nvPr/>
          </p:nvSpPr>
          <p:spPr bwMode="auto">
            <a:xfrm>
              <a:off x="3360" y="1056"/>
              <a:ext cx="8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1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1" name="Text Box 15"/>
            <p:cNvSpPr txBox="1">
              <a:spLocks noChangeArrowheads="1"/>
            </p:cNvSpPr>
            <p:nvPr/>
          </p:nvSpPr>
          <p:spPr bwMode="auto">
            <a:xfrm>
              <a:off x="4320" y="2208"/>
              <a:ext cx="9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>
              <a:lvl1pPr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defTabSz="457200"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  <a:tab pos="2171700" algn="l"/>
                  <a:tab pos="2895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</a:rPr>
                <a:t>(x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, y</a:t>
              </a:r>
              <a:r>
                <a:rPr lang="en-US" altLang="x-none" baseline="-33000">
                  <a:solidFill>
                    <a:srgbClr val="000000"/>
                  </a:solidFill>
                </a:rPr>
                <a:t>2</a:t>
              </a:r>
              <a:r>
                <a:rPr lang="en-US" altLang="x-none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1207312" name="Freeform 16"/>
            <p:cNvSpPr>
              <a:spLocks noChangeArrowheads="1"/>
            </p:cNvSpPr>
            <p:nvPr/>
          </p:nvSpPr>
          <p:spPr bwMode="auto">
            <a:xfrm>
              <a:off x="3840" y="1344"/>
              <a:ext cx="864" cy="864"/>
            </a:xfrm>
            <a:custGeom>
              <a:avLst/>
              <a:gdLst>
                <a:gd name="T0" fmla="*/ 0 w 3811"/>
                <a:gd name="T1" fmla="*/ 0 h 3811"/>
                <a:gd name="T2" fmla="*/ 3810 w 3811"/>
                <a:gd name="T3" fmla="*/ 3810 h 3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11" h="3811">
                  <a:moveTo>
                    <a:pt x="0" y="0"/>
                  </a:moveTo>
                  <a:lnTo>
                    <a:pt x="3810" y="3810"/>
                  </a:ln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07313" name="Picture 17" descr="2D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48200"/>
            <a:ext cx="811213" cy="58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4" name="AutoShape 18"/>
          <p:cNvSpPr>
            <a:spLocks noChangeArrowheads="1"/>
          </p:cNvSpPr>
          <p:nvPr/>
        </p:nvSpPr>
        <p:spPr bwMode="auto">
          <a:xfrm>
            <a:off x="2286000" y="5943600"/>
            <a:ext cx="1219200" cy="6096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07315" name="Picture 19" descr="197_bender-big-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419600"/>
            <a:ext cx="52387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7316" name="Text Box 20"/>
          <p:cNvSpPr txBox="1">
            <a:spLocks noChangeArrowheads="1"/>
          </p:cNvSpPr>
          <p:nvPr/>
        </p:nvSpPr>
        <p:spPr bwMode="auto">
          <a:xfrm>
            <a:off x="228600" y="4602163"/>
            <a:ext cx="16144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x-none" sz="2200" i="1">
                <a:solidFill>
                  <a:schemeClr val="accent2"/>
                </a:solidFill>
              </a:rPr>
              <a:t>Hello there!</a:t>
            </a:r>
          </a:p>
        </p:txBody>
      </p:sp>
      <p:sp>
        <p:nvSpPr>
          <p:cNvPr id="1207317" name="AutoShape 21"/>
          <p:cNvSpPr>
            <a:spLocks noChangeArrowheads="1"/>
          </p:cNvSpPr>
          <p:nvPr/>
        </p:nvSpPr>
        <p:spPr bwMode="auto">
          <a:xfrm>
            <a:off x="6324600" y="5867400"/>
            <a:ext cx="914400" cy="762000"/>
          </a:xfrm>
          <a:prstGeom prst="hexagon">
            <a:avLst>
              <a:gd name="adj" fmla="val 30000"/>
              <a:gd name="vf" fmla="val 11547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76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 dirty="0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16242" y="4230029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(50, 50, 350, 270);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x-none" dirty="0"/>
              <a:t>Graphical Objects</a:t>
            </a:r>
          </a:p>
        </p:txBody>
      </p:sp>
    </p:spTree>
    <p:extLst>
      <p:ext uri="{BB962C8B-B14F-4D97-AF65-F5344CB8AC3E}">
        <p14:creationId xmlns:p14="http://schemas.microsoft.com/office/powerpoint/2010/main" val="14418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vs. 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20292" y="4267200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1371600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1371600"/>
            <a:ext cx="287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ea typeface="Courier" charset="0"/>
                <a:cs typeface="Courier" charset="0"/>
              </a:rPr>
              <a:t>Object Variable </a:t>
            </a:r>
            <a:r>
              <a:rPr lang="en-US" sz="2400" dirty="0">
                <a:ea typeface="Courier" charset="0"/>
                <a:cs typeface="Courier" charset="0"/>
              </a:rPr>
              <a:t>Types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2750" y="1973768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9950" y="1973768"/>
            <a:ext cx="14750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Scanner</a:t>
            </a:r>
          </a:p>
          <a:p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536" y="4390523"/>
            <a:ext cx="42729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</a:t>
            </a:r>
            <a:r>
              <a:rPr lang="en-US" sz="2400" dirty="0" err="1"/>
              <a:t>UpperCamel</a:t>
            </a:r>
            <a:r>
              <a:rPr lang="en-US" dirty="0" err="1"/>
              <a:t>C</a:t>
            </a:r>
            <a:r>
              <a:rPr lang="en-US" sz="2400" dirty="0" err="1"/>
              <a:t>ase</a:t>
            </a:r>
            <a:r>
              <a:rPr lang="en-US" sz="2400" dirty="0"/>
              <a:t>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Uses “dot syntax”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4291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object.method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(parameters);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5344668" y="1458469"/>
            <a:ext cx="131064" cy="48768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0834" y="4114801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8775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Announcements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Read the rest of the slides from yesterday and try the Election practice problem</a:t>
            </a:r>
          </a:p>
          <a:p>
            <a:pPr eaLnBrk="1" hangingPunct="1">
              <a:defRPr/>
            </a:pPr>
            <a:r>
              <a:rPr lang="en-US" altLang="x-none" sz="3600" dirty="0"/>
              <a:t>Assignment 3 is out—demo coming soon!</a:t>
            </a:r>
          </a:p>
        </p:txBody>
      </p:sp>
    </p:spTree>
    <p:extLst>
      <p:ext uri="{BB962C8B-B14F-4D97-AF65-F5344CB8AC3E}">
        <p14:creationId xmlns:p14="http://schemas.microsoft.com/office/powerpoint/2010/main" val="195229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/>
              <a:t>Methods on Graphics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We manipulate graphics objects by calling methods on them: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object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method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parameters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 algn="ctr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36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3600" b="1" dirty="0">
                <a:ea typeface="Courier" charset="0"/>
                <a:cs typeface="Courier" charset="0"/>
              </a:rPr>
              <a:t>Example: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600" b="1" dirty="0" err="1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36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Color.RED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4" name="Left Bracket 3"/>
          <p:cNvSpPr/>
          <p:nvPr/>
        </p:nvSpPr>
        <p:spPr>
          <a:xfrm rot="16200000">
            <a:off x="1676400" y="3048000"/>
            <a:ext cx="152400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/>
          <p:cNvSpPr/>
          <p:nvPr/>
        </p:nvSpPr>
        <p:spPr>
          <a:xfrm rot="16200000">
            <a:off x="3744468" y="3058669"/>
            <a:ext cx="131064" cy="167640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234" y="4148329"/>
            <a:ext cx="2118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7917" y="4114802"/>
            <a:ext cx="1364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What?</a:t>
            </a:r>
          </a:p>
        </p:txBody>
      </p:sp>
      <p:sp>
        <p:nvSpPr>
          <p:cNvPr id="9" name="Left Bracket 8"/>
          <p:cNvSpPr/>
          <p:nvPr/>
        </p:nvSpPr>
        <p:spPr>
          <a:xfrm rot="16200000">
            <a:off x="6109808" y="2528409"/>
            <a:ext cx="141733" cy="2726250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3188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00B050"/>
                </a:solidFill>
                <a:latin typeface="Chalkboard" charset="0"/>
                <a:ea typeface="Chalkboard" charset="0"/>
                <a:cs typeface="Chalkboard" charset="0"/>
              </a:rPr>
              <a:t>What specifically?</a:t>
            </a:r>
          </a:p>
        </p:txBody>
      </p:sp>
    </p:spTree>
    <p:extLst>
      <p:ext uri="{BB962C8B-B14F-4D97-AF65-F5344CB8AC3E}">
        <p14:creationId xmlns:p14="http://schemas.microsoft.com/office/powerpoint/2010/main" val="84871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57200" y="17510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609600" y="17510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.setColor(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914400" y="20320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Sets the color of the object to the specified color constant.</a:t>
            </a:r>
          </a:p>
        </p:txBody>
      </p:sp>
      <p:sp>
        <p:nvSpPr>
          <p:cNvPr id="20486" name="Rectangle 8"/>
          <p:cNvSpPr>
            <a:spLocks noChangeArrowheads="1"/>
          </p:cNvSpPr>
          <p:nvPr/>
        </p:nvSpPr>
        <p:spPr bwMode="auto">
          <a:xfrm>
            <a:off x="457200" y="2411413"/>
            <a:ext cx="8153400" cy="6619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609600" y="23987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.setLocation(</a:t>
            </a:r>
            <a:r>
              <a:rPr kumimoji="0" lang="en-US" altLang="en-US" sz="2400" i="1">
                <a:latin typeface="Times New Roman" charset="0"/>
              </a:rPr>
              <a:t>x</a:t>
            </a:r>
            <a:r>
              <a:rPr kumimoji="0" lang="en-US" altLang="en-US" sz="2400" b="1">
                <a:latin typeface="Courier New" charset="0"/>
              </a:rPr>
              <a:t>,</a:t>
            </a:r>
            <a:r>
              <a:rPr kumimoji="0" lang="en-US" altLang="en-US" sz="2400" b="1">
                <a:latin typeface="Times New Roman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y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20488" name="Text Box 10"/>
          <p:cNvSpPr txBox="1">
            <a:spLocks noChangeArrowheads="1"/>
          </p:cNvSpPr>
          <p:nvPr/>
        </p:nvSpPr>
        <p:spPr bwMode="auto">
          <a:xfrm>
            <a:off x="914400" y="2692400"/>
            <a:ext cx="762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Changes the location of the object to the point (</a:t>
            </a:r>
            <a:r>
              <a:rPr kumimoji="0" lang="en-US" altLang="en-US" sz="2000" i="1" dirty="0">
                <a:latin typeface="Times New Roman" charset="0"/>
              </a:rPr>
              <a:t>x</a:t>
            </a:r>
            <a:r>
              <a:rPr kumimoji="0" lang="en-US" altLang="en-US" sz="2000" dirty="0">
                <a:latin typeface="Times New Roman" charset="0"/>
              </a:rPr>
              <a:t>, </a:t>
            </a:r>
            <a:r>
              <a:rPr kumimoji="0" lang="en-US" altLang="en-US" sz="2000" i="1" dirty="0">
                <a:latin typeface="Times New Roman" charset="0"/>
              </a:rPr>
              <a:t>y</a:t>
            </a:r>
            <a:r>
              <a:rPr kumimoji="0" lang="en-US" altLang="en-US" sz="2000" dirty="0">
                <a:latin typeface="Times New Roman" charset="0"/>
              </a:rPr>
              <a:t>). </a:t>
            </a:r>
          </a:p>
        </p:txBody>
      </p:sp>
      <p:sp>
        <p:nvSpPr>
          <p:cNvPr id="20489" name="Rectangle 12"/>
          <p:cNvSpPr>
            <a:spLocks noChangeArrowheads="1"/>
          </p:cNvSpPr>
          <p:nvPr/>
        </p:nvSpPr>
        <p:spPr bwMode="auto">
          <a:xfrm>
            <a:off x="457200" y="3071813"/>
            <a:ext cx="81534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>
            <a:off x="609600" y="305911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.move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2400" i="1" dirty="0">
                <a:latin typeface="Times New Roman" charset="0"/>
              </a:rPr>
              <a:t>dx</a:t>
            </a:r>
            <a:r>
              <a:rPr kumimoji="0" lang="en-US" altLang="en-US" sz="2400" b="1" dirty="0">
                <a:latin typeface="Courier New" charset="0"/>
              </a:rPr>
              <a:t>,</a:t>
            </a:r>
            <a:r>
              <a:rPr kumimoji="0" lang="en-US" altLang="en-US" sz="2400" b="1" dirty="0">
                <a:latin typeface="Times New Roman" charset="0"/>
              </a:rPr>
              <a:t> </a:t>
            </a:r>
            <a:r>
              <a:rPr kumimoji="0" lang="en-US" altLang="en-US" sz="2400" i="1" dirty="0" err="1">
                <a:latin typeface="Times New Roman" charset="0"/>
              </a:rPr>
              <a:t>dy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914400" y="3352800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Moves the object on the screen by adding </a:t>
            </a:r>
            <a:r>
              <a:rPr kumimoji="0" lang="en-US" altLang="en-US" sz="2000" i="1" dirty="0">
                <a:latin typeface="Times New Roman" charset="0"/>
              </a:rPr>
              <a:t>dx</a:t>
            </a:r>
            <a:r>
              <a:rPr kumimoji="0" lang="en-US" altLang="en-US" sz="2000" dirty="0">
                <a:latin typeface="Times New Roman" charset="0"/>
              </a:rPr>
              <a:t> and </a:t>
            </a:r>
            <a:r>
              <a:rPr kumimoji="0" lang="en-US" altLang="en-US" sz="2000" i="1" dirty="0" err="1">
                <a:latin typeface="Times New Roman" charset="0"/>
              </a:rPr>
              <a:t>dy</a:t>
            </a:r>
            <a:r>
              <a:rPr kumimoji="0" lang="en-US" altLang="en-US" sz="2000" dirty="0">
                <a:latin typeface="Times New Roman" charset="0"/>
              </a:rPr>
              <a:t> to its current coordinates.</a:t>
            </a:r>
          </a:p>
        </p:txBody>
      </p:sp>
      <p:sp>
        <p:nvSpPr>
          <p:cNvPr id="20492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229600" cy="48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following operations apply to all </a:t>
            </a:r>
            <a:r>
              <a:rPr kumimoji="0" lang="en-US" altLang="en-US" sz="2600" b="1" dirty="0" err="1">
                <a:latin typeface="Courier New" charset="0"/>
              </a:rPr>
              <a:t>GObject</a:t>
            </a:r>
            <a:r>
              <a:rPr kumimoji="0" lang="en-US" altLang="en-US" sz="2800" dirty="0" err="1">
                <a:latin typeface="Times New Roman" charset="0"/>
              </a:rPr>
              <a:t>s</a:t>
            </a:r>
            <a:r>
              <a:rPr kumimoji="0" lang="en-US" altLang="en-US" sz="2800" dirty="0">
                <a:latin typeface="Times New Roman" charset="0"/>
              </a:rPr>
              <a:t>:  </a:t>
            </a:r>
          </a:p>
        </p:txBody>
      </p:sp>
      <p:sp>
        <p:nvSpPr>
          <p:cNvPr id="20497" name="Text Box 21"/>
          <p:cNvSpPr txBox="1">
            <a:spLocks noChangeArrowheads="1"/>
          </p:cNvSpPr>
          <p:nvPr/>
        </p:nvSpPr>
        <p:spPr bwMode="auto">
          <a:xfrm>
            <a:off x="0" y="6521450"/>
            <a:ext cx="7924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i="1" dirty="0">
                <a:latin typeface="Times New Roman" charset="0"/>
              </a:rPr>
              <a:t>Graphic courtesy of Eric Roberts. See the </a:t>
            </a:r>
            <a:r>
              <a:rPr kumimoji="0" lang="en-US" altLang="en-US" sz="1600" i="1" dirty="0">
                <a:latin typeface="Times New Roman" charset="0"/>
                <a:hlinkClick r:id="rId3"/>
              </a:rPr>
              <a:t>GObject documentation</a:t>
            </a:r>
            <a:r>
              <a:rPr kumimoji="0" lang="en-US" altLang="en-US" sz="1600" i="1" dirty="0">
                <a:latin typeface="Times New Roman" charset="0"/>
              </a:rPr>
              <a:t> online for more methods.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GObject</a:t>
            </a:r>
            <a:r>
              <a:rPr lang="en-US" dirty="0"/>
              <a:t> Methods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57200" y="403860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609600" y="400605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.getWidth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14400" y="434340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width of </a:t>
            </a:r>
            <a:r>
              <a:rPr kumimoji="0" lang="en-US" altLang="en-US" sz="2000">
                <a:latin typeface="Times New Roman" charset="0"/>
              </a:rPr>
              <a:t>the object</a:t>
            </a:r>
            <a:endParaRPr kumimoji="0" lang="en-US" altLang="en-US" sz="20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457200" y="4851340"/>
            <a:ext cx="8153400" cy="812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09600" y="4818797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.getHeight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914400" y="5156140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object</a:t>
            </a:r>
          </a:p>
        </p:txBody>
      </p:sp>
    </p:spTree>
    <p:extLst>
      <p:ext uri="{BB962C8B-B14F-4D97-AF65-F5344CB8AC3E}">
        <p14:creationId xmlns:p14="http://schemas.microsoft.com/office/powerpoint/2010/main" val="1710597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Tahoma" charset="0"/>
                <a:cs typeface="Tahoma" charset="0"/>
              </a:rPr>
              <a:t>Colors</a:t>
            </a:r>
          </a:p>
        </p:txBody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73050" indent="-273050">
              <a:lnSpc>
                <a:spcPct val="90000"/>
              </a:lnSpc>
            </a:pPr>
            <a:r>
              <a:rPr lang="en-US" altLang="x-none" dirty="0"/>
              <a:t>Specified as predefined </a:t>
            </a:r>
            <a:r>
              <a:rPr lang="en-US" altLang="x-none" dirty="0">
                <a:latin typeface="Consolas" charset="0"/>
              </a:rPr>
              <a:t>Color</a:t>
            </a:r>
            <a:r>
              <a:rPr lang="en-US" altLang="x-none" dirty="0"/>
              <a:t> constants:</a:t>
            </a:r>
            <a:endParaRPr lang="en-US" altLang="x-none" sz="900" dirty="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Color.</a:t>
            </a:r>
            <a:r>
              <a:rPr lang="en-US" altLang="x-none" b="1" i="1" dirty="0" err="1">
                <a:latin typeface="Consolas" charset="0"/>
              </a:rPr>
              <a:t>NAME</a:t>
            </a:r>
            <a:r>
              <a:rPr lang="en-US" altLang="x-none" dirty="0"/>
              <a:t>  , where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dirty="0"/>
              <a:t> is one of: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dirty="0"/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rect.setColor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Color.MAGENTA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endParaRPr lang="en-US" altLang="x-none" sz="2600" dirty="0">
              <a:latin typeface="Consolas" charset="0"/>
            </a:endParaRPr>
          </a:p>
          <a:p>
            <a:pPr marL="273050" indent="-273050">
              <a:lnSpc>
                <a:spcPct val="90000"/>
              </a:lnSpc>
            </a:pPr>
            <a:r>
              <a:rPr lang="en-US" altLang="x-none" dirty="0"/>
              <a:t>Or create one using </a:t>
            </a:r>
            <a:r>
              <a:rPr lang="en-US" altLang="x-none" u="sng" dirty="0"/>
              <a:t>R</a:t>
            </a:r>
            <a:r>
              <a:rPr lang="en-US" altLang="x-none" dirty="0"/>
              <a:t>ed-</a:t>
            </a:r>
            <a:r>
              <a:rPr lang="en-US" altLang="x-none" u="sng" dirty="0"/>
              <a:t>G</a:t>
            </a:r>
            <a:r>
              <a:rPr lang="en-US" altLang="x-none" dirty="0"/>
              <a:t>reen-</a:t>
            </a:r>
            <a:r>
              <a:rPr lang="en-US" altLang="x-none" u="sng" dirty="0"/>
              <a:t>B</a:t>
            </a:r>
            <a:r>
              <a:rPr lang="en-US" altLang="x-none" dirty="0"/>
              <a:t>lue (RGB) values of 0-255</a:t>
            </a:r>
            <a:endParaRPr lang="en-US" altLang="x-none" sz="900" dirty="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new Color(</a:t>
            </a:r>
            <a:r>
              <a:rPr lang="en-US" altLang="x-none" b="1" i="1" dirty="0">
                <a:latin typeface="Consolas" charset="0"/>
              </a:rPr>
              <a:t>red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green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blue</a:t>
            </a:r>
            <a:r>
              <a:rPr lang="en-US" altLang="x-none" dirty="0">
                <a:latin typeface="Consolas" charset="0"/>
              </a:rPr>
              <a:t>)</a:t>
            </a:r>
          </a:p>
          <a:p>
            <a:pPr marL="639763" lvl="1" indent="-246063">
              <a:lnSpc>
                <a:spcPct val="90000"/>
              </a:lnSpc>
            </a:pPr>
            <a:endParaRPr lang="en-US" altLang="x-none" sz="1100" dirty="0">
              <a:latin typeface="Consolas" charset="0"/>
            </a:endParaRPr>
          </a:p>
          <a:p>
            <a:pPr marL="639763" lvl="1" indent="-246063">
              <a:lnSpc>
                <a:spcPct val="90000"/>
              </a:lnSpc>
            </a:pPr>
            <a:r>
              <a:rPr lang="en-US" altLang="x-none" dirty="0"/>
              <a:t>Example:</a:t>
            </a:r>
          </a:p>
          <a:p>
            <a:pPr marL="639763" lvl="1" indent="-246063">
              <a:lnSpc>
                <a:spcPct val="9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rect.setColor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new Color(192, 128, 64)</a:t>
            </a:r>
            <a:r>
              <a:rPr lang="en-US" altLang="x-none" dirty="0">
                <a:latin typeface="Consolas" charset="0"/>
              </a:rPr>
              <a:t>);</a:t>
            </a:r>
          </a:p>
        </p:txBody>
      </p:sp>
      <p:pic>
        <p:nvPicPr>
          <p:cNvPr id="1218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219200"/>
            <a:ext cx="83978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218565" name="Group 5"/>
          <p:cNvGraphicFramePr>
            <a:graphicFrameLocks noGrp="1"/>
          </p:cNvGraphicFramePr>
          <p:nvPr/>
        </p:nvGraphicFramePr>
        <p:xfrm>
          <a:off x="609600" y="2133600"/>
          <a:ext cx="8001000" cy="118872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BLACK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charset="0"/>
                        </a:rPr>
                        <a:t>BLUE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Consolas" charset="0"/>
                        </a:rPr>
                        <a:t>CYAN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/>
                          <a:latin typeface="Consolas" charset="0"/>
                        </a:rPr>
                        <a:t>DARK_GRAY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onsolas" charset="0"/>
                        </a:rPr>
                        <a:t>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CC00"/>
                          </a:solidFill>
                          <a:effectLst/>
                          <a:latin typeface="Consolas" charset="0"/>
                        </a:rPr>
                        <a:t>GREEN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Consolas" charset="0"/>
                        </a:rPr>
                        <a:t>LIGHT_GRAY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00FF"/>
                          </a:solidFill>
                          <a:effectLst/>
                          <a:latin typeface="Consolas" charset="0"/>
                        </a:rPr>
                        <a:t>MAGENTA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Consolas" charset="0"/>
                        </a:rPr>
                        <a:t>ORANGE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99FF"/>
                          </a:solidFill>
                          <a:effectLst/>
                          <a:latin typeface="Consolas" charset="0"/>
                        </a:rPr>
                        <a:t>PINK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nsolas" charset="0"/>
                        </a:rPr>
                        <a:t>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onsolas" charset="0"/>
                        </a:rPr>
                        <a:t>WHITE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Consolas" charset="0"/>
                        </a:rPr>
                        <a:t>YELLOW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D220110-F17D-5749-B7C2-08199C06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4821047"/>
            <a:ext cx="1498600" cy="16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16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8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rectangle with the given width and height,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69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x, y, 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an oval that fits inside a rectangle with the given width and height, and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width, height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7"/>
          <a:stretch/>
        </p:blipFill>
        <p:spPr>
          <a:xfrm>
            <a:off x="995889" y="3901440"/>
            <a:ext cx="7152222" cy="283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98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GRect</a:t>
            </a:r>
            <a:r>
              <a:rPr lang="en-US" dirty="0"/>
              <a:t> and </a:t>
            </a:r>
            <a:r>
              <a:rPr lang="en-US" dirty="0" err="1"/>
              <a:t>GOval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457200" y="1524000"/>
            <a:ext cx="8229600" cy="49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Methods shared by the </a:t>
            </a:r>
            <a:r>
              <a:rPr kumimoji="0" lang="en-US" altLang="en-US" sz="2800" b="1" dirty="0" err="1">
                <a:latin typeface="Courier New" charset="0"/>
              </a:rPr>
              <a:t>GRect</a:t>
            </a:r>
            <a:r>
              <a:rPr kumimoji="0" lang="en-US" altLang="en-US" sz="2800" dirty="0">
                <a:latin typeface="Times New Roman" charset="0"/>
              </a:rPr>
              <a:t> and </a:t>
            </a:r>
            <a:r>
              <a:rPr kumimoji="0" lang="en-US" altLang="en-US" sz="2800" b="1" dirty="0" err="1">
                <a:latin typeface="Courier New" charset="0"/>
              </a:rPr>
              <a:t>GOval</a:t>
            </a:r>
            <a:r>
              <a:rPr kumimoji="0" lang="en-US" altLang="en-US" sz="2800" dirty="0">
                <a:latin typeface="Times New Roman" charset="0"/>
              </a:rPr>
              <a:t> classes  </a:t>
            </a: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57200" y="2057400"/>
            <a:ext cx="8153400" cy="10699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609600" y="20447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.setFilled(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fill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914400" y="2338388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Times New Roman" charset="0"/>
              </a:rPr>
              <a:t>If </a:t>
            </a:r>
            <a:r>
              <a:rPr kumimoji="0" lang="en-US" altLang="en-US" sz="2000" i="1">
                <a:latin typeface="Times New Roman" charset="0"/>
              </a:rPr>
              <a:t>fill</a:t>
            </a:r>
            <a:r>
              <a:rPr kumimoji="0" lang="en-US" altLang="en-US" sz="2000">
                <a:latin typeface="Times New Roman" charset="0"/>
              </a:rPr>
              <a:t> is </a:t>
            </a:r>
            <a:r>
              <a:rPr kumimoji="0" lang="en-US" altLang="en-US" sz="1800" b="1">
                <a:latin typeface="Courier New" charset="0"/>
              </a:rPr>
              <a:t>true</a:t>
            </a:r>
            <a:r>
              <a:rPr kumimoji="0" lang="en-US" altLang="en-US" sz="2000">
                <a:latin typeface="Times New Roman" charset="0"/>
              </a:rPr>
              <a:t>, fills in the interior of the object; if </a:t>
            </a:r>
            <a:r>
              <a:rPr kumimoji="0" lang="en-US" altLang="en-US" sz="1800" b="1">
                <a:latin typeface="Courier New" charset="0"/>
              </a:rPr>
              <a:t>false</a:t>
            </a:r>
            <a:r>
              <a:rPr kumimoji="0" lang="en-US" altLang="en-US" sz="2000">
                <a:latin typeface="Times New Roman" charset="0"/>
              </a:rPr>
              <a:t>, shows only the outline.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57200" y="3119438"/>
            <a:ext cx="8153400" cy="1071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609600" y="31067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Times New Roman" charset="0"/>
              </a:rPr>
              <a:t>object</a:t>
            </a:r>
            <a:r>
              <a:rPr kumimoji="0" lang="en-US" altLang="en-US" sz="2400" b="1">
                <a:latin typeface="Courier New" charset="0"/>
              </a:rPr>
              <a:t>.setFillColor(</a:t>
            </a:r>
            <a:r>
              <a:rPr kumimoji="0" lang="en-US" altLang="en-US" sz="500" b="1">
                <a:latin typeface="Courier New" charset="0"/>
              </a:rPr>
              <a:t> </a:t>
            </a:r>
            <a:r>
              <a:rPr kumimoji="0" lang="en-US" altLang="en-US" sz="2400" i="1">
                <a:latin typeface="Times New Roman" charset="0"/>
              </a:rPr>
              <a:t>color</a:t>
            </a:r>
            <a:r>
              <a:rPr kumimoji="0" lang="en-US" altLang="en-US" sz="2400" b="1">
                <a:latin typeface="Courier New" charset="0"/>
              </a:rPr>
              <a:t>)</a:t>
            </a: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914400" y="3400425"/>
            <a:ext cx="7620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color used to fill the interior, which can be different from the border.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57200" y="4196716"/>
            <a:ext cx="8153400" cy="8324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9600" y="4184016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14400" y="4477703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1812663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GLine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x0, y0, x1, y1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line extending from (x0, y0) to (x1, y1)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1354"/>
            <a:ext cx="9144000" cy="38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GLabel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GLabel(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label with the given text, whose </a:t>
            </a:r>
            <a:r>
              <a:rPr lang="en-US" sz="2600" b="1" i="1" dirty="0">
                <a:ea typeface="Consolas" charset="0"/>
                <a:cs typeface="Consolas" charset="0"/>
              </a:rPr>
              <a:t>baseline</a:t>
            </a:r>
            <a:r>
              <a:rPr lang="en-US" sz="2600" dirty="0">
                <a:ea typeface="Consolas" charset="0"/>
                <a:cs typeface="Consolas" charset="0"/>
              </a:rPr>
              <a:t> starts at (x, y). NOT positioned according to the top-left corner!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GLabel(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text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D1AB1A-8070-8246-B1B3-5A975A9D5748}"/>
              </a:ext>
            </a:extLst>
          </p:cNvPr>
          <p:cNvCxnSpPr>
            <a:cxnSpLocks/>
          </p:cNvCxnSpPr>
          <p:nvPr/>
        </p:nvCxnSpPr>
        <p:spPr>
          <a:xfrm>
            <a:off x="8360345" y="4403791"/>
            <a:ext cx="0" cy="1200561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30FD4C-B2A1-4140-9E13-8C4EC50F0AD6}"/>
              </a:ext>
            </a:extLst>
          </p:cNvPr>
          <p:cNvCxnSpPr>
            <a:cxnSpLocks/>
          </p:cNvCxnSpPr>
          <p:nvPr/>
        </p:nvCxnSpPr>
        <p:spPr>
          <a:xfrm>
            <a:off x="8360345" y="5651722"/>
            <a:ext cx="0" cy="321729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6C5F77-D865-3745-BF22-245065542C98}"/>
              </a:ext>
            </a:extLst>
          </p:cNvPr>
          <p:cNvCxnSpPr>
            <a:cxnSpLocks/>
          </p:cNvCxnSpPr>
          <p:nvPr/>
        </p:nvCxnSpPr>
        <p:spPr>
          <a:xfrm>
            <a:off x="609600" y="5604352"/>
            <a:ext cx="762175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49BF8D-0F6A-4E46-B224-8A08C93013D3}"/>
              </a:ext>
            </a:extLst>
          </p:cNvPr>
          <p:cNvSpPr txBox="1"/>
          <p:nvPr/>
        </p:nvSpPr>
        <p:spPr>
          <a:xfrm>
            <a:off x="7293429" y="3515254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7EC10-8FE3-654B-B945-5E26DB5F845F}"/>
              </a:ext>
            </a:extLst>
          </p:cNvPr>
          <p:cNvSpPr txBox="1"/>
          <p:nvPr/>
        </p:nvSpPr>
        <p:spPr>
          <a:xfrm>
            <a:off x="7293429" y="6199884"/>
            <a:ext cx="124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015D6A-712E-7B46-B067-E4161EB5977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5604354"/>
            <a:ext cx="1143000" cy="7594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3815F6-3A8A-8043-8671-469EDCBF92E9}"/>
              </a:ext>
            </a:extLst>
          </p:cNvPr>
          <p:cNvCxnSpPr>
            <a:cxnSpLocks/>
          </p:cNvCxnSpPr>
          <p:nvPr/>
        </p:nvCxnSpPr>
        <p:spPr>
          <a:xfrm>
            <a:off x="655421" y="4229524"/>
            <a:ext cx="82324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43F4CE-F88F-8A46-91FE-08E756B882F2}"/>
              </a:ext>
            </a:extLst>
          </p:cNvPr>
          <p:cNvCxnSpPr>
            <a:cxnSpLocks/>
          </p:cNvCxnSpPr>
          <p:nvPr/>
        </p:nvCxnSpPr>
        <p:spPr>
          <a:xfrm>
            <a:off x="429768" y="4402443"/>
            <a:ext cx="0" cy="1581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1F1148-21B6-E842-98FE-E06198231147}"/>
              </a:ext>
            </a:extLst>
          </p:cNvPr>
          <p:cNvSpPr txBox="1"/>
          <p:nvPr/>
        </p:nvSpPr>
        <p:spPr>
          <a:xfrm>
            <a:off x="1752600" y="6246167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0928A0-F9E2-3F4E-A52C-94A4F3FE6EF8}"/>
              </a:ext>
            </a:extLst>
          </p:cNvPr>
          <p:cNvSpPr txBox="1"/>
          <p:nvPr/>
        </p:nvSpPr>
        <p:spPr>
          <a:xfrm>
            <a:off x="-31448" y="5604352"/>
            <a:ext cx="52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DF0057-B966-F14F-AFAA-BBAB6A5BF56A}"/>
              </a:ext>
            </a:extLst>
          </p:cNvPr>
          <p:cNvSpPr txBox="1"/>
          <p:nvPr/>
        </p:nvSpPr>
        <p:spPr>
          <a:xfrm>
            <a:off x="8446709" y="3756973"/>
            <a:ext cx="480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07D873-B284-9E4A-82FC-715495BAED42}"/>
              </a:ext>
            </a:extLst>
          </p:cNvPr>
          <p:cNvSpPr txBox="1"/>
          <p:nvPr/>
        </p:nvSpPr>
        <p:spPr>
          <a:xfrm>
            <a:off x="609600" y="4403791"/>
            <a:ext cx="7621753" cy="1569660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9600" dirty="0"/>
              <a:t>Hey, everyone!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6703F15-1BCC-9646-AE6B-667CD70288F2}"/>
              </a:ext>
            </a:extLst>
          </p:cNvPr>
          <p:cNvCxnSpPr>
            <a:cxnSpLocks/>
          </p:cNvCxnSpPr>
          <p:nvPr/>
        </p:nvCxnSpPr>
        <p:spPr>
          <a:xfrm>
            <a:off x="534491" y="4403791"/>
            <a:ext cx="0" cy="1569660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6FDDA753-A42A-204B-93A9-1CFFCBE1C448}"/>
              </a:ext>
            </a:extLst>
          </p:cNvPr>
          <p:cNvSpPr/>
          <p:nvPr/>
        </p:nvSpPr>
        <p:spPr>
          <a:xfrm>
            <a:off x="8284084" y="3788748"/>
            <a:ext cx="283029" cy="1230086"/>
          </a:xfrm>
          <a:custGeom>
            <a:avLst/>
            <a:gdLst>
              <a:gd name="connsiteX0" fmla="*/ 0 w 424543"/>
              <a:gd name="connsiteY0" fmla="*/ 0 h 1230086"/>
              <a:gd name="connsiteX1" fmla="*/ 54429 w 424543"/>
              <a:gd name="connsiteY1" fmla="*/ 32657 h 1230086"/>
              <a:gd name="connsiteX2" fmla="*/ 261258 w 424543"/>
              <a:gd name="connsiteY2" fmla="*/ 185057 h 1230086"/>
              <a:gd name="connsiteX3" fmla="*/ 326572 w 424543"/>
              <a:gd name="connsiteY3" fmla="*/ 250372 h 1230086"/>
              <a:gd name="connsiteX4" fmla="*/ 381000 w 424543"/>
              <a:gd name="connsiteY4" fmla="*/ 326572 h 1230086"/>
              <a:gd name="connsiteX5" fmla="*/ 402772 w 424543"/>
              <a:gd name="connsiteY5" fmla="*/ 391886 h 1230086"/>
              <a:gd name="connsiteX6" fmla="*/ 413658 w 424543"/>
              <a:gd name="connsiteY6" fmla="*/ 446315 h 1230086"/>
              <a:gd name="connsiteX7" fmla="*/ 424543 w 424543"/>
              <a:gd name="connsiteY7" fmla="*/ 489857 h 1230086"/>
              <a:gd name="connsiteX8" fmla="*/ 413658 w 424543"/>
              <a:gd name="connsiteY8" fmla="*/ 816429 h 1230086"/>
              <a:gd name="connsiteX9" fmla="*/ 402772 w 424543"/>
              <a:gd name="connsiteY9" fmla="*/ 859972 h 1230086"/>
              <a:gd name="connsiteX10" fmla="*/ 381000 w 424543"/>
              <a:gd name="connsiteY10" fmla="*/ 936172 h 1230086"/>
              <a:gd name="connsiteX11" fmla="*/ 337458 w 424543"/>
              <a:gd name="connsiteY11" fmla="*/ 1066800 h 1230086"/>
              <a:gd name="connsiteX12" fmla="*/ 315686 w 424543"/>
              <a:gd name="connsiteY12" fmla="*/ 1099457 h 1230086"/>
              <a:gd name="connsiteX13" fmla="*/ 293915 w 424543"/>
              <a:gd name="connsiteY13" fmla="*/ 1153886 h 1230086"/>
              <a:gd name="connsiteX14" fmla="*/ 272143 w 424543"/>
              <a:gd name="connsiteY14" fmla="*/ 1175657 h 1230086"/>
              <a:gd name="connsiteX15" fmla="*/ 185058 w 424543"/>
              <a:gd name="connsiteY15" fmla="*/ 1230086 h 1230086"/>
              <a:gd name="connsiteX16" fmla="*/ 130629 w 424543"/>
              <a:gd name="connsiteY16" fmla="*/ 1219200 h 12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543" h="1230086">
                <a:moveTo>
                  <a:pt x="0" y="0"/>
                </a:moveTo>
                <a:cubicBezTo>
                  <a:pt x="18143" y="10886"/>
                  <a:pt x="36631" y="21216"/>
                  <a:pt x="54429" y="32657"/>
                </a:cubicBezTo>
                <a:cubicBezTo>
                  <a:pt x="126479" y="78975"/>
                  <a:pt x="197919" y="126997"/>
                  <a:pt x="261258" y="185057"/>
                </a:cubicBezTo>
                <a:cubicBezTo>
                  <a:pt x="283955" y="205862"/>
                  <a:pt x="306684" y="226868"/>
                  <a:pt x="326572" y="250372"/>
                </a:cubicBezTo>
                <a:cubicBezTo>
                  <a:pt x="346734" y="274200"/>
                  <a:pt x="362857" y="301172"/>
                  <a:pt x="381000" y="326572"/>
                </a:cubicBezTo>
                <a:cubicBezTo>
                  <a:pt x="388257" y="348343"/>
                  <a:pt x="396734" y="369746"/>
                  <a:pt x="402772" y="391886"/>
                </a:cubicBezTo>
                <a:cubicBezTo>
                  <a:pt x="407640" y="409736"/>
                  <a:pt x="409644" y="428253"/>
                  <a:pt x="413658" y="446315"/>
                </a:cubicBezTo>
                <a:cubicBezTo>
                  <a:pt x="416903" y="460919"/>
                  <a:pt x="420915" y="475343"/>
                  <a:pt x="424543" y="489857"/>
                </a:cubicBezTo>
                <a:cubicBezTo>
                  <a:pt x="420915" y="598714"/>
                  <a:pt x="420054" y="707699"/>
                  <a:pt x="413658" y="816429"/>
                </a:cubicBezTo>
                <a:cubicBezTo>
                  <a:pt x="412779" y="831364"/>
                  <a:pt x="406709" y="845538"/>
                  <a:pt x="402772" y="859972"/>
                </a:cubicBezTo>
                <a:cubicBezTo>
                  <a:pt x="395821" y="885458"/>
                  <a:pt x="387951" y="910686"/>
                  <a:pt x="381000" y="936172"/>
                </a:cubicBezTo>
                <a:cubicBezTo>
                  <a:pt x="364232" y="997656"/>
                  <a:pt x="371979" y="990854"/>
                  <a:pt x="337458" y="1066800"/>
                </a:cubicBezTo>
                <a:cubicBezTo>
                  <a:pt x="332044" y="1078710"/>
                  <a:pt x="321537" y="1087755"/>
                  <a:pt x="315686" y="1099457"/>
                </a:cubicBezTo>
                <a:cubicBezTo>
                  <a:pt x="306947" y="1116935"/>
                  <a:pt x="303610" y="1136920"/>
                  <a:pt x="293915" y="1153886"/>
                </a:cubicBezTo>
                <a:cubicBezTo>
                  <a:pt x="288823" y="1162797"/>
                  <a:pt x="279935" y="1168978"/>
                  <a:pt x="272143" y="1175657"/>
                </a:cubicBezTo>
                <a:cubicBezTo>
                  <a:pt x="215668" y="1224064"/>
                  <a:pt x="236342" y="1212991"/>
                  <a:pt x="185058" y="1230086"/>
                </a:cubicBezTo>
                <a:cubicBezTo>
                  <a:pt x="145515" y="1216905"/>
                  <a:pt x="163875" y="1219200"/>
                  <a:pt x="130629" y="1219200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83D9F3AD-124E-2A44-ADE5-D37B949E2087}"/>
              </a:ext>
            </a:extLst>
          </p:cNvPr>
          <p:cNvSpPr/>
          <p:nvPr/>
        </p:nvSpPr>
        <p:spPr>
          <a:xfrm>
            <a:off x="8403771" y="5800067"/>
            <a:ext cx="134797" cy="666047"/>
          </a:xfrm>
          <a:custGeom>
            <a:avLst/>
            <a:gdLst>
              <a:gd name="connsiteX0" fmla="*/ 21772 w 134797"/>
              <a:gd name="connsiteY0" fmla="*/ 666047 h 666047"/>
              <a:gd name="connsiteX1" fmla="*/ 76200 w 134797"/>
              <a:gd name="connsiteY1" fmla="*/ 633390 h 666047"/>
              <a:gd name="connsiteX2" fmla="*/ 108858 w 134797"/>
              <a:gd name="connsiteY2" fmla="*/ 568076 h 666047"/>
              <a:gd name="connsiteX3" fmla="*/ 119743 w 134797"/>
              <a:gd name="connsiteY3" fmla="*/ 415676 h 666047"/>
              <a:gd name="connsiteX4" fmla="*/ 119743 w 134797"/>
              <a:gd name="connsiteY4" fmla="*/ 23790 h 666047"/>
              <a:gd name="connsiteX5" fmla="*/ 76200 w 134797"/>
              <a:gd name="connsiteY5" fmla="*/ 2019 h 666047"/>
              <a:gd name="connsiteX6" fmla="*/ 0 w 134797"/>
              <a:gd name="connsiteY6" fmla="*/ 2019 h 66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797" h="666047">
                <a:moveTo>
                  <a:pt x="21772" y="666047"/>
                </a:moveTo>
                <a:cubicBezTo>
                  <a:pt x="39915" y="655161"/>
                  <a:pt x="60136" y="647159"/>
                  <a:pt x="76200" y="633390"/>
                </a:cubicBezTo>
                <a:cubicBezTo>
                  <a:pt x="95896" y="616508"/>
                  <a:pt x="101238" y="590936"/>
                  <a:pt x="108858" y="568076"/>
                </a:cubicBezTo>
                <a:cubicBezTo>
                  <a:pt x="112486" y="517276"/>
                  <a:pt x="115837" y="466455"/>
                  <a:pt x="119743" y="415676"/>
                </a:cubicBezTo>
                <a:cubicBezTo>
                  <a:pt x="130292" y="278531"/>
                  <a:pt x="147559" y="168432"/>
                  <a:pt x="119743" y="23790"/>
                </a:cubicBezTo>
                <a:cubicBezTo>
                  <a:pt x="116678" y="7855"/>
                  <a:pt x="92166" y="4922"/>
                  <a:pt x="76200" y="2019"/>
                </a:cubicBezTo>
                <a:cubicBezTo>
                  <a:pt x="51210" y="-2525"/>
                  <a:pt x="25400" y="2019"/>
                  <a:pt x="0" y="2019"/>
                </a:cubicBezTo>
              </a:path>
            </a:pathLst>
          </a:custGeom>
          <a:noFill/>
          <a:ln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D9573D2D-4DAA-2F4C-BBB4-FF3B3DFAC73C}"/>
              </a:ext>
            </a:extLst>
          </p:cNvPr>
          <p:cNvSpPr/>
          <p:nvPr/>
        </p:nvSpPr>
        <p:spPr>
          <a:xfrm>
            <a:off x="10886" y="5170714"/>
            <a:ext cx="519437" cy="1251857"/>
          </a:xfrm>
          <a:custGeom>
            <a:avLst/>
            <a:gdLst>
              <a:gd name="connsiteX0" fmla="*/ 489857 w 489857"/>
              <a:gd name="connsiteY0" fmla="*/ 0 h 1251857"/>
              <a:gd name="connsiteX1" fmla="*/ 435428 w 489857"/>
              <a:gd name="connsiteY1" fmla="*/ 10886 h 1251857"/>
              <a:gd name="connsiteX2" fmla="*/ 370114 w 489857"/>
              <a:gd name="connsiteY2" fmla="*/ 21772 h 1251857"/>
              <a:gd name="connsiteX3" fmla="*/ 250371 w 489857"/>
              <a:gd name="connsiteY3" fmla="*/ 97972 h 1251857"/>
              <a:gd name="connsiteX4" fmla="*/ 185057 w 489857"/>
              <a:gd name="connsiteY4" fmla="*/ 141515 h 1251857"/>
              <a:gd name="connsiteX5" fmla="*/ 141514 w 489857"/>
              <a:gd name="connsiteY5" fmla="*/ 174172 h 1251857"/>
              <a:gd name="connsiteX6" fmla="*/ 87085 w 489857"/>
              <a:gd name="connsiteY6" fmla="*/ 261257 h 1251857"/>
              <a:gd name="connsiteX7" fmla="*/ 54428 w 489857"/>
              <a:gd name="connsiteY7" fmla="*/ 370115 h 1251857"/>
              <a:gd name="connsiteX8" fmla="*/ 43543 w 489857"/>
              <a:gd name="connsiteY8" fmla="*/ 402772 h 1251857"/>
              <a:gd name="connsiteX9" fmla="*/ 21771 w 489857"/>
              <a:gd name="connsiteY9" fmla="*/ 587829 h 1251857"/>
              <a:gd name="connsiteX10" fmla="*/ 0 w 489857"/>
              <a:gd name="connsiteY10" fmla="*/ 696686 h 1251857"/>
              <a:gd name="connsiteX11" fmla="*/ 32657 w 489857"/>
              <a:gd name="connsiteY11" fmla="*/ 957943 h 1251857"/>
              <a:gd name="connsiteX12" fmla="*/ 119743 w 489857"/>
              <a:gd name="connsiteY12" fmla="*/ 1088572 h 1251857"/>
              <a:gd name="connsiteX13" fmla="*/ 217714 w 489857"/>
              <a:gd name="connsiteY13" fmla="*/ 1164772 h 1251857"/>
              <a:gd name="connsiteX14" fmla="*/ 359228 w 489857"/>
              <a:gd name="connsiteY14" fmla="*/ 1230086 h 1251857"/>
              <a:gd name="connsiteX15" fmla="*/ 381000 w 489857"/>
              <a:gd name="connsiteY15" fmla="*/ 1251857 h 1251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857" h="1251857">
                <a:moveTo>
                  <a:pt x="489857" y="0"/>
                </a:moveTo>
                <a:lnTo>
                  <a:pt x="435428" y="10886"/>
                </a:lnTo>
                <a:cubicBezTo>
                  <a:pt x="413712" y="14834"/>
                  <a:pt x="390900" y="14348"/>
                  <a:pt x="370114" y="21772"/>
                </a:cubicBezTo>
                <a:cubicBezTo>
                  <a:pt x="241579" y="67678"/>
                  <a:pt x="319106" y="44511"/>
                  <a:pt x="250371" y="97972"/>
                </a:cubicBezTo>
                <a:cubicBezTo>
                  <a:pt x="229717" y="114036"/>
                  <a:pt x="206493" y="126510"/>
                  <a:pt x="185057" y="141515"/>
                </a:cubicBezTo>
                <a:cubicBezTo>
                  <a:pt x="170194" y="151919"/>
                  <a:pt x="156028" y="163286"/>
                  <a:pt x="141514" y="174172"/>
                </a:cubicBezTo>
                <a:cubicBezTo>
                  <a:pt x="126566" y="196594"/>
                  <a:pt x="96459" y="240634"/>
                  <a:pt x="87085" y="261257"/>
                </a:cubicBezTo>
                <a:cubicBezTo>
                  <a:pt x="67190" y="305025"/>
                  <a:pt x="66573" y="327608"/>
                  <a:pt x="54428" y="370115"/>
                </a:cubicBezTo>
                <a:cubicBezTo>
                  <a:pt x="51276" y="381148"/>
                  <a:pt x="47171" y="391886"/>
                  <a:pt x="43543" y="402772"/>
                </a:cubicBezTo>
                <a:cubicBezTo>
                  <a:pt x="37119" y="467008"/>
                  <a:pt x="32878" y="524887"/>
                  <a:pt x="21771" y="587829"/>
                </a:cubicBezTo>
                <a:cubicBezTo>
                  <a:pt x="15340" y="624270"/>
                  <a:pt x="0" y="696686"/>
                  <a:pt x="0" y="696686"/>
                </a:cubicBezTo>
                <a:cubicBezTo>
                  <a:pt x="10886" y="783772"/>
                  <a:pt x="17229" y="871546"/>
                  <a:pt x="32657" y="957943"/>
                </a:cubicBezTo>
                <a:cubicBezTo>
                  <a:pt x="38486" y="990584"/>
                  <a:pt x="116625" y="1085454"/>
                  <a:pt x="119743" y="1088572"/>
                </a:cubicBezTo>
                <a:cubicBezTo>
                  <a:pt x="148997" y="1117826"/>
                  <a:pt x="182979" y="1142297"/>
                  <a:pt x="217714" y="1164772"/>
                </a:cubicBezTo>
                <a:cubicBezTo>
                  <a:pt x="260038" y="1192158"/>
                  <a:pt x="312139" y="1211250"/>
                  <a:pt x="359228" y="1230086"/>
                </a:cubicBezTo>
                <a:lnTo>
                  <a:pt x="381000" y="1251857"/>
                </a:lnTo>
              </a:path>
            </a:pathLst>
          </a:custGeom>
          <a:noFill/>
          <a:ln>
            <a:solidFill>
              <a:schemeClr val="accent2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768381-554E-9540-A67D-A6CAEE54B39B}"/>
              </a:ext>
            </a:extLst>
          </p:cNvPr>
          <p:cNvSpPr txBox="1"/>
          <p:nvPr/>
        </p:nvSpPr>
        <p:spPr>
          <a:xfrm>
            <a:off x="388809" y="6244000"/>
            <a:ext cx="105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099B91B-FA45-F741-8AFD-F3067FAB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" y="0"/>
            <a:ext cx="9124106" cy="68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35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3" name="Group 8"/>
          <p:cNvGrpSpPr>
            <a:grpSpLocks/>
          </p:cNvGrpSpPr>
          <p:nvPr/>
        </p:nvGrpSpPr>
        <p:grpSpPr bwMode="auto">
          <a:xfrm>
            <a:off x="373281" y="1294594"/>
            <a:ext cx="8372580" cy="2820206"/>
            <a:chOff x="236" y="587"/>
            <a:chExt cx="5188" cy="1573"/>
          </a:xfrm>
        </p:grpSpPr>
        <p:sp>
          <p:nvSpPr>
            <p:cNvPr id="22539" name="Text Box 9"/>
            <p:cNvSpPr txBox="1">
              <a:spLocks noChangeArrowheads="1"/>
            </p:cNvSpPr>
            <p:nvPr/>
          </p:nvSpPr>
          <p:spPr bwMode="auto">
            <a:xfrm>
              <a:off x="236" y="587"/>
              <a:ext cx="518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Monotype Sorts" charset="2"/>
                <a:buChar char="u"/>
                <a:defRPr kumimoji="1" sz="2700">
                  <a:solidFill>
                    <a:schemeClr val="tx1"/>
                  </a:solidFill>
                  <a:latin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75000"/>
                <a:buFont typeface="Monotype Sorts" charset="2"/>
                <a:defRPr kumimoji="1" sz="2000">
                  <a:solidFill>
                    <a:schemeClr val="tx1"/>
                  </a:solidFill>
                  <a:latin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>
                  <a:solidFill>
                    <a:schemeClr val="tx1"/>
                  </a:solidFill>
                  <a:latin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>
                  <a:solidFill>
                    <a:schemeClr val="tx1"/>
                  </a:solidFill>
                  <a:latin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Helvetica" charset="0"/>
                </a:defRPr>
              </a:lvl9pPr>
            </a:lstStyle>
            <a:p>
              <a:pPr algn="just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800" dirty="0">
                  <a:latin typeface="Times New Roman" charset="0"/>
                </a:rPr>
                <a:t>Methods specific to the </a:t>
              </a:r>
              <a:r>
                <a:rPr kumimoji="0" lang="en-US" altLang="en-US" sz="2800" b="1" dirty="0">
                  <a:latin typeface="Courier New" charset="0"/>
                </a:rPr>
                <a:t>GLabel</a:t>
              </a:r>
              <a:r>
                <a:rPr kumimoji="0" lang="en-US" altLang="en-US" sz="2800" dirty="0">
                  <a:latin typeface="Times New Roman" charset="0"/>
                </a:rPr>
                <a:t> class  </a:t>
              </a:r>
            </a:p>
          </p:txBody>
        </p:sp>
        <p:grpSp>
          <p:nvGrpSpPr>
            <p:cNvPr id="22540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22541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en-US" altLang="en-US" sz="1800" b="1">
                  <a:latin typeface="Courier New" charset="0"/>
                </a:endParaRPr>
              </a:p>
            </p:txBody>
          </p:sp>
          <p:sp>
            <p:nvSpPr>
              <p:cNvPr id="22542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400" i="1" dirty="0" err="1">
                    <a:latin typeface="Times New Roman" charset="0"/>
                  </a:rPr>
                  <a:t>label</a:t>
                </a:r>
                <a:r>
                  <a:rPr kumimoji="0" lang="en-US" altLang="en-US" sz="2400" b="1" dirty="0" err="1">
                    <a:latin typeface="Courier New" charset="0"/>
                  </a:rPr>
                  <a:t>.setFont</a:t>
                </a:r>
                <a:r>
                  <a:rPr kumimoji="0" lang="en-US" altLang="en-US" sz="2400" b="1" dirty="0">
                    <a:latin typeface="Courier New" charset="0"/>
                  </a:rPr>
                  <a:t>(</a:t>
                </a:r>
                <a:r>
                  <a:rPr kumimoji="0" lang="en-US" altLang="en-US" sz="500" b="1" dirty="0">
                    <a:latin typeface="Courier New" charset="0"/>
                  </a:rPr>
                  <a:t> </a:t>
                </a:r>
                <a:r>
                  <a:rPr kumimoji="0" lang="en-US" altLang="en-US" sz="2400" i="1" dirty="0">
                    <a:latin typeface="Times New Roman" charset="0"/>
                  </a:rPr>
                  <a:t>font</a:t>
                </a:r>
                <a:r>
                  <a:rPr kumimoji="0" lang="en-US" altLang="en-US" sz="2400" b="1" dirty="0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22543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75000"/>
                  <a:buFont typeface="Monotype Sorts" charset="2"/>
                  <a:buChar char="u"/>
                  <a:defRPr kumimoji="1" sz="2700">
                    <a:solidFill>
                      <a:schemeClr val="tx1"/>
                    </a:solidFill>
                    <a:latin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charset="2"/>
                  <a:defRPr kumimoji="1" sz="2000">
                    <a:solidFill>
                      <a:schemeClr val="tx1"/>
                    </a:solidFill>
                    <a:latin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charset="2"/>
                  <a:buChar char="F"/>
                  <a:defRPr kumimoji="1">
                    <a:solidFill>
                      <a:schemeClr val="tx1"/>
                    </a:solidFill>
                    <a:latin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>
                    <a:solidFill>
                      <a:schemeClr val="tx1"/>
                    </a:solidFill>
                    <a:latin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Helvetica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2000">
                    <a:latin typeface="Times New Roman" charset="0"/>
                  </a:rPr>
                  <a:t>Sets the font used to display the label as specified by the font string.</a:t>
                </a:r>
              </a:p>
            </p:txBody>
          </p:sp>
        </p:grpSp>
      </p:grp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438150" y="4114800"/>
            <a:ext cx="8229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>
                <a:latin typeface="Times New Roman" charset="0"/>
              </a:rPr>
              <a:t>The font is typically specified as a string in the form  </a:t>
            </a:r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3016250" y="4618037"/>
            <a:ext cx="3602038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charset="0"/>
            </a:endParaRPr>
          </a:p>
        </p:txBody>
      </p:sp>
      <p:sp>
        <p:nvSpPr>
          <p:cNvPr id="22536" name="Text Box 17"/>
          <p:cNvSpPr txBox="1">
            <a:spLocks noChangeArrowheads="1"/>
          </p:cNvSpPr>
          <p:nvPr/>
        </p:nvSpPr>
        <p:spPr bwMode="auto">
          <a:xfrm>
            <a:off x="3200400" y="4783137"/>
            <a:ext cx="315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b="1">
                <a:latin typeface="Courier New" charset="0"/>
              </a:rPr>
              <a:t>"</a:t>
            </a:r>
            <a:r>
              <a:rPr kumimoji="0" lang="en-US" altLang="en-US" sz="2400" i="1">
                <a:latin typeface="Times New Roman" charset="0"/>
              </a:rPr>
              <a:t>family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style</a:t>
            </a:r>
            <a:r>
              <a:rPr kumimoji="0" lang="en-US" altLang="en-US" sz="2400" b="1">
                <a:latin typeface="Courier New" charset="0"/>
              </a:rPr>
              <a:t>-</a:t>
            </a:r>
            <a:r>
              <a:rPr kumimoji="0" lang="en-US" altLang="en-US" sz="2400" i="1">
                <a:latin typeface="Times New Roman" charset="0"/>
              </a:rPr>
              <a:t>size</a:t>
            </a:r>
            <a:r>
              <a:rPr kumimoji="0" lang="en-US" altLang="en-US" sz="2400" b="1">
                <a:latin typeface="Courier New" charset="0"/>
              </a:rPr>
              <a:t>"</a:t>
            </a:r>
            <a:endParaRPr kumimoji="0" lang="en-US" altLang="en-US" sz="2600" b="1">
              <a:latin typeface="Courier New" charset="0"/>
            </a:endParaRPr>
          </a:p>
        </p:txBody>
      </p:sp>
      <p:sp>
        <p:nvSpPr>
          <p:cNvPr id="22537" name="Text Box 18"/>
          <p:cNvSpPr txBox="1">
            <a:spLocks noChangeArrowheads="1"/>
          </p:cNvSpPr>
          <p:nvPr/>
        </p:nvSpPr>
        <p:spPr bwMode="auto">
          <a:xfrm>
            <a:off x="457200" y="5405437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latin typeface="Times New Roman" charset="0"/>
              </a:rPr>
              <a:t>family</a:t>
            </a:r>
            <a:r>
              <a:rPr kumimoji="0" lang="en-US" altLang="en-US" sz="2800">
                <a:latin typeface="Times New Roman" charset="0"/>
              </a:rPr>
              <a:t> is the name of a font family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style</a:t>
            </a:r>
            <a:r>
              <a:rPr kumimoji="0" lang="en-US" altLang="en-US" sz="2800" dirty="0">
                <a:latin typeface="Times New Roman" charset="0"/>
              </a:rPr>
              <a:t> is either </a:t>
            </a:r>
            <a:r>
              <a:rPr kumimoji="0" lang="en-US" altLang="en-US" sz="2600" b="1" dirty="0">
                <a:latin typeface="Courier New" charset="0"/>
              </a:rPr>
              <a:t>PLAIN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BOLD</a:t>
            </a:r>
            <a:r>
              <a:rPr kumimoji="0" lang="en-US" altLang="en-US" sz="2800" dirty="0">
                <a:latin typeface="Times New Roman" charset="0"/>
              </a:rPr>
              <a:t>, </a:t>
            </a:r>
            <a:r>
              <a:rPr kumimoji="0" lang="en-US" altLang="en-US" sz="2600" b="1" dirty="0">
                <a:latin typeface="Courier New" charset="0"/>
              </a:rPr>
              <a:t>ITALIC</a:t>
            </a:r>
            <a:r>
              <a:rPr kumimoji="0" lang="en-US" altLang="en-US" sz="2800" dirty="0">
                <a:latin typeface="Times New Roman" charset="0"/>
              </a:rPr>
              <a:t>, or </a:t>
            </a:r>
            <a:r>
              <a:rPr kumimoji="0" lang="en-US" altLang="en-US" sz="2600" b="1" dirty="0">
                <a:latin typeface="Courier New" charset="0"/>
              </a:rPr>
              <a:t>BOLDITALIC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 dirty="0">
                <a:latin typeface="Times New Roman" charset="0"/>
              </a:rPr>
              <a:t>size</a:t>
            </a:r>
            <a:r>
              <a:rPr kumimoji="0" lang="en-US" altLang="en-US" sz="2800" dirty="0">
                <a:latin typeface="Times New Roman" charset="0"/>
              </a:rPr>
              <a:t> is an integer indicating the point size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GLabel Methods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456553" y="2619040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611481" y="2604697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.getAscent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921338" y="2936381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above its baseline.</a:t>
            </a: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6553" y="1869942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611481" y="1855599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label</a:t>
            </a:r>
            <a:r>
              <a:rPr kumimoji="0" lang="en-US" altLang="en-US" sz="2400" b="1" dirty="0" err="1">
                <a:latin typeface="Courier New" charset="0"/>
              </a:rPr>
              <a:t>.getDescent</a:t>
            </a:r>
            <a:r>
              <a:rPr kumimoji="0" lang="en-US" altLang="en-US" sz="2400" b="1" dirty="0">
                <a:latin typeface="Courier New" charset="0"/>
              </a:rPr>
              <a:t>()</a:t>
            </a: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921338" y="2187283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Returns the height of the label below its baseline.</a:t>
            </a:r>
          </a:p>
        </p:txBody>
      </p:sp>
    </p:spTree>
    <p:extLst>
      <p:ext uri="{BB962C8B-B14F-4D97-AF65-F5344CB8AC3E}">
        <p14:creationId xmlns:p14="http://schemas.microsoft.com/office/powerpoint/2010/main" val="1614938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here”, x, y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Creates a an image displaying the given file, whose upper-left corner is at (x, y)</a:t>
            </a:r>
          </a:p>
          <a:p>
            <a:pPr marL="344487" lvl="1" indent="0">
              <a:buNone/>
            </a:pPr>
            <a:endParaRPr lang="en-US" sz="1600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600" b="1" i="1" dirty="0">
                <a:latin typeface="Consolas" charset="0"/>
                <a:ea typeface="Consolas" charset="0"/>
                <a:cs typeface="Consolas" charset="0"/>
              </a:rPr>
              <a:t>“your filename here”</a:t>
            </a:r>
            <a:r>
              <a:rPr lang="en-US" sz="26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sz="2600" dirty="0">
                <a:ea typeface="Consolas" charset="0"/>
                <a:cs typeface="Consolas" charset="0"/>
              </a:rPr>
              <a:t>Same as above, but defaults to (x, y) = (0, 0)</a:t>
            </a:r>
          </a:p>
          <a:p>
            <a:pPr marL="3175" indent="0">
              <a:buNone/>
            </a:pPr>
            <a:endParaRPr lang="en-US" sz="2800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3980900"/>
            <a:ext cx="7327392" cy="2877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6324600"/>
            <a:ext cx="3733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169AD-6593-4443-9E98-18914F1B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86" y="4999037"/>
            <a:ext cx="2133600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565587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GImage</a:t>
            </a:r>
            <a:r>
              <a:rPr lang="en-US" dirty="0"/>
              <a:t> Methods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448056" y="1441736"/>
            <a:ext cx="8153400" cy="9157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latin typeface="Courier New" charset="0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00456" y="1447800"/>
            <a:ext cx="78486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1" dirty="0" err="1">
                <a:latin typeface="Times New Roman" charset="0"/>
              </a:rPr>
              <a:t>object</a:t>
            </a:r>
            <a:r>
              <a:rPr kumimoji="0" lang="en-US" altLang="en-US" sz="2400" b="1" dirty="0" err="1">
                <a:latin typeface="Courier New" charset="0"/>
              </a:rPr>
              <a:t>.setSize</a:t>
            </a:r>
            <a:r>
              <a:rPr kumimoji="0" lang="en-US" altLang="en-US" sz="2400" b="1" dirty="0">
                <a:latin typeface="Courier New" charset="0"/>
              </a:rPr>
              <a:t>(</a:t>
            </a:r>
            <a:r>
              <a:rPr kumimoji="0" lang="en-US" altLang="en-US" sz="500" b="1" dirty="0">
                <a:latin typeface="Courier New" charset="0"/>
              </a:rPr>
              <a:t> </a:t>
            </a:r>
            <a:r>
              <a:rPr kumimoji="0" lang="en-US" altLang="en-US" sz="2400" i="1" dirty="0">
                <a:latin typeface="Times New Roman" charset="0"/>
              </a:rPr>
              <a:t>width, height</a:t>
            </a:r>
            <a:r>
              <a:rPr kumimoji="0" lang="en-US" altLang="en-US" sz="2400" b="1" dirty="0">
                <a:latin typeface="Courier New" charset="0"/>
              </a:rPr>
              <a:t>)</a:t>
            </a:r>
          </a:p>
        </p:txBody>
      </p:sp>
      <p:sp>
        <p:nvSpPr>
          <p:cNvPr id="13" name="Text Box 21"/>
          <p:cNvSpPr txBox="1">
            <a:spLocks noChangeArrowheads="1"/>
          </p:cNvSpPr>
          <p:nvPr/>
        </p:nvSpPr>
        <p:spPr bwMode="auto">
          <a:xfrm>
            <a:off x="905256" y="1744342"/>
            <a:ext cx="7620000" cy="44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Monotype Sorts" charset="2"/>
              <a:buChar char="u"/>
              <a:defRPr kumimoji="1" sz="2700">
                <a:solidFill>
                  <a:schemeClr val="tx1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Monotype Sorts" charset="2"/>
              <a:defRPr kumimoji="1" sz="20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Times New Roman" charset="0"/>
              </a:rPr>
              <a:t>Sets the object’s size to be the given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443552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GraphicsProgram</a:t>
            </a:r>
            <a:r>
              <a:rPr lang="en-US" altLang="x-none" dirty="0"/>
              <a:t> Methods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err="1">
                <a:latin typeface="Consolas" charset="0"/>
              </a:rPr>
              <a:t>GraphicsProgram</a:t>
            </a:r>
            <a:r>
              <a:rPr lang="en-US" altLang="x-none" dirty="0"/>
              <a:t>  contains these useful methods:</a:t>
            </a:r>
          </a:p>
        </p:txBody>
      </p:sp>
      <p:graphicFrame>
        <p:nvGraphicFramePr>
          <p:cNvPr id="1237052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796970"/>
              </p:ext>
            </p:extLst>
          </p:nvPr>
        </p:nvGraphicFramePr>
        <p:xfrm>
          <a:off x="228600" y="1901825"/>
          <a:ext cx="8686800" cy="3875405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add(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adds a graphical object to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getElementAt(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the object at the given (x,y) position(s)</a:t>
                      </a:r>
                      <a:endParaRPr kumimoji="0" lang="en-US" altLang="x-none" sz="20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getElementCount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number of graphical objects onscreen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getWidth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(), 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getHeight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 dimensions of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gobj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removes a graphical object from the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removeAll();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remove all graphical objects from window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setCanvasSize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w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size of drawing area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8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setBackground(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color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set window's background color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30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>
                <a:solidFill>
                  <a:schemeClr val="bg1">
                    <a:lumMod val="75000"/>
                  </a:schemeClr>
                </a:solidFill>
              </a:rPr>
              <a:t>GraphicsProgram</a:t>
            </a:r>
            <a:endParaRPr lang="en-US" altLang="x-none" sz="36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</p:txBody>
      </p:sp>
    </p:spTree>
    <p:extLst>
      <p:ext uri="{BB962C8B-B14F-4D97-AF65-F5344CB8AC3E}">
        <p14:creationId xmlns:p14="http://schemas.microsoft.com/office/powerpoint/2010/main" val="685247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x-none" dirty="0"/>
              <a:t>Practice: Drawing with Loops</a:t>
            </a:r>
          </a:p>
        </p:txBody>
      </p:sp>
      <p:sp>
        <p:nvSpPr>
          <p:cNvPr id="1211395" name="AutoShap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/>
              <a:t>The </a:t>
            </a:r>
            <a:r>
              <a:rPr lang="en-US" altLang="x-none" i="1" dirty="0" err="1"/>
              <a:t>x</a:t>
            </a:r>
            <a:r>
              <a:rPr lang="en-US" altLang="x-none" dirty="0" err="1"/>
              <a:t>,</a:t>
            </a:r>
            <a:r>
              <a:rPr lang="en-US" altLang="x-none" i="1" dirty="0" err="1"/>
              <a:t>y</a:t>
            </a:r>
            <a:r>
              <a:rPr lang="en-US" altLang="x-none" dirty="0" err="1"/>
              <a:t>,</a:t>
            </a:r>
            <a:r>
              <a:rPr lang="en-US" altLang="x-none" i="1" dirty="0" err="1"/>
              <a:t>width</a:t>
            </a:r>
            <a:r>
              <a:rPr lang="en-US" altLang="x-none" dirty="0" err="1"/>
              <a:t>,</a:t>
            </a:r>
            <a:r>
              <a:rPr lang="en-US" altLang="x-none" i="1" dirty="0" err="1"/>
              <a:t>height</a:t>
            </a:r>
            <a:r>
              <a:rPr lang="en-US" altLang="x-none" dirty="0"/>
              <a:t> expressions can use the loop counter variable:</a:t>
            </a:r>
            <a:endParaRPr lang="en-US" altLang="x-none" sz="900" dirty="0">
              <a:latin typeface="Courier New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1200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= 0;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 &lt; 10; </a:t>
            </a:r>
            <a:r>
              <a:rPr lang="en-US" altLang="x-none" sz="2000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++) {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add(new </a:t>
            </a:r>
            <a:r>
              <a:rPr lang="en-US" altLang="x-none" sz="2000" dirty="0" err="1">
                <a:latin typeface="Consolas" charset="0"/>
              </a:rPr>
              <a:t>GOval</a:t>
            </a:r>
            <a:r>
              <a:rPr lang="en-US" altLang="x-none" sz="2000" dirty="0">
                <a:latin typeface="Consolas" charset="0"/>
              </a:rPr>
              <a:t>(100 + 20 * </a:t>
            </a:r>
            <a:r>
              <a:rPr lang="en-US" altLang="x-none" sz="2000" b="1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, 5 + 20 * </a:t>
            </a:r>
            <a:r>
              <a:rPr lang="en-US" altLang="x-none" sz="2000" b="1" dirty="0" err="1">
                <a:latin typeface="Consolas" charset="0"/>
              </a:rPr>
              <a:t>i</a:t>
            </a:r>
            <a:r>
              <a:rPr lang="en-US" altLang="x-none" sz="2000" dirty="0">
                <a:latin typeface="Consolas" charset="0"/>
              </a:rPr>
              <a:t>, 50, 50));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   //                 x            y        w   h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Nested loops can be used with graphics: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s-ES" altLang="x-none" sz="12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 err="1">
                <a:latin typeface="Consolas" charset="0"/>
              </a:rPr>
              <a:t>for</a:t>
            </a:r>
            <a:r>
              <a:rPr lang="es-ES" altLang="x-none" sz="2000" dirty="0">
                <a:latin typeface="Consolas" charset="0"/>
              </a:rPr>
              <a:t> (</a:t>
            </a:r>
            <a:r>
              <a:rPr lang="es-ES" altLang="x-none" sz="2000" dirty="0" err="1">
                <a:latin typeface="Consolas" charset="0"/>
              </a:rPr>
              <a:t>int</a:t>
            </a:r>
            <a:r>
              <a:rPr lang="es-ES" altLang="x-none" sz="2000" dirty="0">
                <a:latin typeface="Consolas" charset="0"/>
              </a:rPr>
              <a:t> x = 1; x &lt;= 4; x++)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    </a:t>
            </a:r>
            <a:r>
              <a:rPr lang="es-ES" altLang="x-none" sz="2000" dirty="0" err="1">
                <a:latin typeface="Consolas" charset="0"/>
              </a:rPr>
              <a:t>for</a:t>
            </a:r>
            <a:r>
              <a:rPr lang="es-ES" altLang="x-none" sz="2000" dirty="0">
                <a:latin typeface="Consolas" charset="0"/>
              </a:rPr>
              <a:t> (</a:t>
            </a:r>
            <a:r>
              <a:rPr lang="es-ES" altLang="x-none" sz="2000" dirty="0" err="1">
                <a:latin typeface="Consolas" charset="0"/>
              </a:rPr>
              <a:t>int</a:t>
            </a:r>
            <a:r>
              <a:rPr lang="es-ES" altLang="x-none" sz="2000" dirty="0">
                <a:latin typeface="Consolas" charset="0"/>
              </a:rPr>
              <a:t> y = 1; y &lt;= 9; y++)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        </a:t>
            </a:r>
            <a:r>
              <a:rPr lang="es-ES" altLang="x-none" sz="2000" dirty="0" err="1">
                <a:latin typeface="Consolas" charset="0"/>
              </a:rPr>
              <a:t>add</a:t>
            </a:r>
            <a:r>
              <a:rPr lang="es-ES" altLang="x-none" sz="2000" dirty="0">
                <a:latin typeface="Consolas" charset="0"/>
              </a:rPr>
              <a:t>(new </a:t>
            </a:r>
            <a:r>
              <a:rPr lang="es-ES" altLang="x-none" sz="2000" dirty="0" err="1">
                <a:latin typeface="Consolas" charset="0"/>
              </a:rPr>
              <a:t>GLabel</a:t>
            </a:r>
            <a:r>
              <a:rPr lang="es-ES" altLang="x-none" sz="2000" dirty="0">
                <a:latin typeface="Consolas" charset="0"/>
              </a:rPr>
              <a:t>("Java", </a:t>
            </a:r>
            <a:r>
              <a:rPr lang="es-ES" altLang="x-none" sz="2000" b="1" dirty="0">
                <a:latin typeface="Consolas" charset="0"/>
              </a:rPr>
              <a:t>x</a:t>
            </a:r>
            <a:r>
              <a:rPr lang="es-ES" altLang="x-none" sz="2000" dirty="0">
                <a:latin typeface="Consolas" charset="0"/>
              </a:rPr>
              <a:t> * 40, </a:t>
            </a:r>
            <a:r>
              <a:rPr lang="es-ES" altLang="x-none" sz="2000" b="1" dirty="0">
                <a:latin typeface="Consolas" charset="0"/>
              </a:rPr>
              <a:t>y</a:t>
            </a:r>
            <a:r>
              <a:rPr lang="es-ES" altLang="x-none" sz="2000" dirty="0">
                <a:latin typeface="Consolas" charset="0"/>
              </a:rPr>
              <a:t> * 25));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altLang="x-none" sz="2000" dirty="0">
                <a:latin typeface="Consolas" charset="0"/>
              </a:rPr>
              <a:t>}</a:t>
            </a:r>
            <a:endParaRPr lang="en-US" altLang="x-none" sz="2000" dirty="0">
              <a:latin typeface="Consolas" charset="0"/>
            </a:endParaRPr>
          </a:p>
        </p:txBody>
      </p:sp>
      <p:pic>
        <p:nvPicPr>
          <p:cNvPr id="1211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743200"/>
            <a:ext cx="16764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11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4648200"/>
            <a:ext cx="14366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619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113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11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1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113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x-none" dirty="0"/>
              <a:t>Practice: Drawing with Loops</a:t>
            </a:r>
          </a:p>
        </p:txBody>
      </p:sp>
      <p:sp>
        <p:nvSpPr>
          <p:cNvPr id="122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Q:</a:t>
            </a:r>
            <a:r>
              <a:rPr lang="en-US" altLang="x-none" dirty="0"/>
              <a:t>  What is the output of the following code?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for (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 = 0;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 &lt; 10;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++)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add(new </a:t>
            </a:r>
            <a:r>
              <a:rPr lang="en-US" altLang="x-none" dirty="0" err="1">
                <a:latin typeface="Consolas" charset="0"/>
              </a:rPr>
              <a:t>GRect</a:t>
            </a:r>
            <a:r>
              <a:rPr lang="en-US" altLang="x-none" dirty="0">
                <a:latin typeface="Consolas" charset="0"/>
              </a:rPr>
              <a:t>(20  + 10 *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,  20 + 10 *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,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              100 - 10 * </a:t>
            </a:r>
            <a:r>
              <a:rPr lang="en-US" altLang="x-none" dirty="0" err="1">
                <a:latin typeface="Consolas" charset="0"/>
              </a:rPr>
              <a:t>i</a:t>
            </a:r>
            <a:r>
              <a:rPr lang="en-US" altLang="x-none" dirty="0">
                <a:latin typeface="Consolas" charset="0"/>
              </a:rPr>
              <a:t>,  10));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1.             2.             3.              4.</a:t>
            </a: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                                              none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/>
            <a:r>
              <a:rPr lang="en-US" altLang="x-none" i="1" dirty="0"/>
              <a:t>(How would we modify the code above to produce each output?)</a:t>
            </a:r>
          </a:p>
        </p:txBody>
      </p:sp>
      <p:pic>
        <p:nvPicPr>
          <p:cNvPr id="3225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25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3962400"/>
            <a:ext cx="1581150" cy="220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283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Car</a:t>
            </a:r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dirty="0"/>
              <a:t>Write a graphical program named </a:t>
            </a:r>
            <a:r>
              <a:rPr lang="en-US" altLang="x-none" b="1" dirty="0">
                <a:latin typeface="Consolas" charset="0"/>
              </a:rPr>
              <a:t>Car</a:t>
            </a:r>
            <a:r>
              <a:rPr lang="en-US" altLang="x-none" dirty="0"/>
              <a:t> that draws</a:t>
            </a:r>
            <a:br>
              <a:rPr lang="en-US" altLang="x-none" dirty="0"/>
            </a:br>
            <a:r>
              <a:rPr lang="en-US" altLang="x-none" dirty="0"/>
              <a:t>a figure that looks (kind of) like a car.</a:t>
            </a:r>
          </a:p>
          <a:p>
            <a:pPr lvl="1"/>
            <a:r>
              <a:rPr lang="en-US" altLang="x-none" dirty="0"/>
              <a:t>Red wheels at (20, 70) and (80, 70), size 20x20</a:t>
            </a:r>
          </a:p>
          <a:p>
            <a:pPr lvl="1"/>
            <a:r>
              <a:rPr lang="en-US" altLang="x-none" dirty="0"/>
              <a:t>Cyan windshield at (80, 40), size 30x20</a:t>
            </a:r>
          </a:p>
          <a:p>
            <a:pPr lvl="1"/>
            <a:r>
              <a:rPr lang="en-US" altLang="x-none" dirty="0"/>
              <a:t>Blue body at (10, 30), size 100x50</a:t>
            </a:r>
          </a:p>
          <a:p>
            <a:pPr lvl="1"/>
            <a:r>
              <a:rPr lang="en-US" altLang="x-none" dirty="0"/>
              <a:t>Yellow background</a:t>
            </a:r>
          </a:p>
        </p:txBody>
      </p:sp>
      <p:pic>
        <p:nvPicPr>
          <p:cNvPr id="1220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90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77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sz="3600" dirty="0"/>
              <a:t>Announcements</a:t>
            </a:r>
          </a:p>
          <a:p>
            <a:pPr eaLnBrk="1" hangingPunct="1">
              <a:defRPr/>
            </a:pPr>
            <a:r>
              <a:rPr lang="en-US" altLang="x-none" sz="3600" dirty="0"/>
              <a:t>Recap: File Reading</a:t>
            </a:r>
          </a:p>
          <a:p>
            <a:pPr eaLnBrk="1" hangingPunct="1">
              <a:defRPr/>
            </a:pPr>
            <a:r>
              <a:rPr lang="en-US" altLang="x-none" sz="3600" dirty="0" err="1"/>
              <a:t>GraphicsProgram</a:t>
            </a:r>
            <a:endParaRPr lang="en-US" altLang="x-none" sz="3600" dirty="0"/>
          </a:p>
          <a:p>
            <a:pPr eaLnBrk="1" hangingPunct="1">
              <a:defRPr/>
            </a:pPr>
            <a:r>
              <a:rPr lang="en-US" altLang="x-none" sz="3600" dirty="0"/>
              <a:t>Graphical Objects</a:t>
            </a:r>
          </a:p>
          <a:p>
            <a:pPr eaLnBrk="1" hangingPunct="1">
              <a:defRPr/>
            </a:pPr>
            <a:r>
              <a:rPr lang="en-US" altLang="x-none" sz="3600" dirty="0"/>
              <a:t>Practice: Car</a:t>
            </a:r>
          </a:p>
          <a:p>
            <a:pPr eaLnBrk="1" hangingPunct="1"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endParaRPr lang="en-US" altLang="x-none" sz="3600" dirty="0"/>
          </a:p>
          <a:p>
            <a:pPr marL="0" indent="0" eaLnBrk="1" hangingPunct="1">
              <a:buNone/>
              <a:defRPr/>
            </a:pPr>
            <a:r>
              <a:rPr lang="en-US" altLang="x-none" sz="3600" b="1" dirty="0"/>
              <a:t>Next time: More Graphics + Animation</a:t>
            </a:r>
          </a:p>
        </p:txBody>
      </p:sp>
    </p:spTree>
    <p:extLst>
      <p:ext uri="{BB962C8B-B14F-4D97-AF65-F5344CB8AC3E}">
        <p14:creationId xmlns:p14="http://schemas.microsoft.com/office/powerpoint/2010/main" val="29512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latin typeface="Consolas" charset="0"/>
              </a:rPr>
              <a:t>Scanner 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input</a:t>
            </a:r>
            <a:r>
              <a:rPr lang="en-US" altLang="x-none" sz="2000" dirty="0">
                <a:latin typeface="Consolas" charset="0"/>
              </a:rPr>
              <a:t> = new Scanner(new File(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"</a:t>
            </a:r>
            <a:r>
              <a:rPr lang="en-US" altLang="x-none" sz="2000" dirty="0" err="1">
                <a:solidFill>
                  <a:srgbClr val="0432FF"/>
                </a:solidFill>
                <a:latin typeface="Consolas" charset="0"/>
              </a:rPr>
              <a:t>data.txt</a:t>
            </a:r>
            <a:r>
              <a:rPr lang="en-US" altLang="x-none" sz="2000" dirty="0">
                <a:solidFill>
                  <a:srgbClr val="0432FF"/>
                </a:solidFill>
                <a:latin typeface="Consolas" charset="0"/>
              </a:rPr>
              <a:t>"</a:t>
            </a:r>
            <a:r>
              <a:rPr lang="en-US" altLang="x-none" sz="2000" dirty="0">
                <a:latin typeface="Consolas" charset="0"/>
              </a:rPr>
              <a:t>));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Scanner methods such 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2800" dirty="0"/>
              <a:t> or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800" dirty="0"/>
              <a:t> to read in the file, usually in a loop while some variation of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hasNext</a:t>
            </a:r>
            <a:r>
              <a:rPr lang="en-US" sz="2800" dirty="0"/>
              <a:t> is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Scanner operations on files are “dangerous” because they dependent on outside resources,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Close the Scanner when you are done: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899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Scanner methods such as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2800" dirty="0"/>
              <a:t> or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800" dirty="0"/>
              <a:t> to read in the file, usually in a loop while some variation of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hasNext</a:t>
            </a:r>
            <a:r>
              <a:rPr lang="en-US" sz="2800" dirty="0"/>
              <a:t> is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Scanner operations on files are “dangerous” because they dependent on outside resources,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Close the Scanner when you are done: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020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/>
              <a:t>Scanner methods</a:t>
            </a:r>
          </a:p>
        </p:txBody>
      </p:sp>
      <p:graphicFrame>
        <p:nvGraphicFramePr>
          <p:cNvPr id="1395847" name="Group 135"/>
          <p:cNvGraphicFramePr>
            <a:graphicFrameLocks noGrp="1"/>
          </p:cNvGraphicFramePr>
          <p:nvPr/>
        </p:nvGraphicFramePr>
        <p:xfrm>
          <a:off x="76200" y="1243013"/>
          <a:ext cx="8991600" cy="4243391"/>
        </p:xfrm>
        <a:graphic>
          <a:graphicData uri="http://schemas.openxmlformats.org/drawingml/2006/table">
            <a:tbl>
              <a:tblPr/>
              <a:tblGrid>
                <a:gridCol w="294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</a:t>
                      </a: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line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one-word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.hasNextLine()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lines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tokens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.hasNextInt()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an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.hasNextDouble()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 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.close();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should be called when done reading the file</a:t>
                      </a:r>
                      <a:endParaRPr kumimoji="0" lang="en-US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Reading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Make a Scanner to open a file to read</a:t>
            </a:r>
          </a:p>
          <a:p>
            <a:pPr marL="0" lvl="1" indent="0">
              <a:buNone/>
            </a:pP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Scanner input = new Scanner(new File("</a:t>
            </a:r>
            <a:r>
              <a:rPr lang="en-US" altLang="x-none" sz="2000" dirty="0" err="1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data.txt</a:t>
            </a:r>
            <a:r>
              <a:rPr lang="en-US" altLang="x-none" sz="2000" dirty="0">
                <a:solidFill>
                  <a:schemeClr val="bg1">
                    <a:lumMod val="75000"/>
                  </a:schemeClr>
                </a:solidFill>
                <a:latin typeface="Consolas" charset="0"/>
              </a:rPr>
              <a:t>"));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Use Scanner methods such as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nextLine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or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to read in the file, usually in a loop while some variation of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hasNext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is true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Scanner operations on files are “dangerous” because they dependent on outside resources, so we need to use a try/catch block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Close the Scanner when you are done: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905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x-none" dirty="0"/>
              <a:t>Try/Catch</a:t>
            </a:r>
          </a:p>
        </p:txBody>
      </p:sp>
      <p:sp>
        <p:nvSpPr>
          <p:cNvPr id="139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</a:t>
            </a:r>
            <a:r>
              <a:rPr lang="en-US" altLang="x-none" sz="2000" dirty="0">
                <a:latin typeface="Consolas" charset="0"/>
              </a:rPr>
              <a:t>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b="1" i="1" dirty="0">
                <a:latin typeface="Consolas" charset="0"/>
              </a:rPr>
              <a:t>statements</a:t>
            </a:r>
            <a:r>
              <a:rPr lang="en-US" altLang="x-none" sz="2000" dirty="0">
                <a:latin typeface="Consolas" charset="0"/>
              </a:rPr>
              <a:t>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code that might throw an exception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} 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catch</a:t>
            </a:r>
            <a:r>
              <a:rPr lang="en-US" altLang="x-none" sz="2000" dirty="0">
                <a:latin typeface="Consolas" charset="0"/>
              </a:rPr>
              <a:t> (</a:t>
            </a:r>
            <a:r>
              <a:rPr lang="en-US" altLang="x-none" sz="2000" b="1" i="1" dirty="0" err="1">
                <a:latin typeface="Consolas" charset="0"/>
              </a:rPr>
              <a:t>ExceptionType</a:t>
            </a:r>
            <a:r>
              <a:rPr lang="en-US" altLang="x-none" sz="2000" dirty="0">
                <a:latin typeface="Consolas" charset="0"/>
              </a:rPr>
              <a:t> </a:t>
            </a:r>
            <a:r>
              <a:rPr lang="en-US" altLang="x-none" sz="2000" b="1" i="1" dirty="0">
                <a:latin typeface="Consolas" charset="0"/>
              </a:rPr>
              <a:t>name</a:t>
            </a:r>
            <a:r>
              <a:rPr lang="en-US" altLang="x-none" sz="2000" dirty="0">
                <a:latin typeface="Consolas" charset="0"/>
              </a:rPr>
              <a:t>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b="1" i="1" dirty="0">
                <a:latin typeface="Consolas" charset="0"/>
              </a:rPr>
              <a:t>statements</a:t>
            </a:r>
            <a:r>
              <a:rPr lang="en-US" altLang="x-none" sz="2000" dirty="0">
                <a:latin typeface="Consolas" charset="0"/>
              </a:rPr>
              <a:t>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code to handle the error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}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dirty="0"/>
              <a:t>To execute code that might throw an exception,</a:t>
            </a:r>
            <a:br>
              <a:rPr lang="en-US" altLang="x-none" dirty="0"/>
            </a:br>
            <a:r>
              <a:rPr lang="en-US" altLang="x-none" dirty="0"/>
              <a:t>you must enclose it in a </a:t>
            </a:r>
            <a:r>
              <a:rPr lang="en-US" altLang="x-none" dirty="0">
                <a:latin typeface="Consolas" charset="0"/>
              </a:rPr>
              <a:t>try/catch</a:t>
            </a:r>
            <a:r>
              <a:rPr lang="en-US" altLang="x-none" dirty="0"/>
              <a:t> statement.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altLang="x-none" sz="2000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try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Scanner input = new Scanner(new File("</a:t>
            </a:r>
            <a:r>
              <a:rPr lang="en-US" altLang="x-none" sz="2000" dirty="0" err="1">
                <a:latin typeface="Consolas" charset="0"/>
              </a:rPr>
              <a:t>data.txt</a:t>
            </a:r>
            <a:r>
              <a:rPr lang="en-US" altLang="x-none" sz="2000" dirty="0">
                <a:latin typeface="Consolas" charset="0"/>
              </a:rPr>
              <a:t>"));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...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 catch (</a:t>
            </a:r>
            <a:r>
              <a:rPr lang="en-US" altLang="x-none" sz="2000" dirty="0" err="1">
                <a:solidFill>
                  <a:schemeClr val="accent2"/>
                </a:solidFill>
                <a:latin typeface="Consolas" charset="0"/>
              </a:rPr>
              <a:t>IOException</a:t>
            </a: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 ex) {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latin typeface="Consolas" charset="0"/>
              </a:rPr>
              <a:t>    </a:t>
            </a: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("Error reading the file: " + ex);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x-none" sz="2000" dirty="0">
                <a:solidFill>
                  <a:schemeClr val="accent2"/>
                </a:solidFill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36863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20692</TotalTime>
  <Words>2134</Words>
  <Application>Microsoft Macintosh PowerPoint</Application>
  <PresentationFormat>On-screen Show (4:3)</PresentationFormat>
  <Paragraphs>477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Andale Mono</vt:lpstr>
      <vt:lpstr>Arial</vt:lpstr>
      <vt:lpstr>Calibri</vt:lpstr>
      <vt:lpstr>Chalkboard</vt:lpstr>
      <vt:lpstr>Consolas</vt:lpstr>
      <vt:lpstr>Courier</vt:lpstr>
      <vt:lpstr>Courier New</vt:lpstr>
      <vt:lpstr>Droid Sans Fallback</vt:lpstr>
      <vt:lpstr>Purisa</vt:lpstr>
      <vt:lpstr>Tahoma</vt:lpstr>
      <vt:lpstr>Times</vt:lpstr>
      <vt:lpstr>Times New Roman</vt:lpstr>
      <vt:lpstr>Verdana</vt:lpstr>
      <vt:lpstr>Default Design</vt:lpstr>
      <vt:lpstr>CS 106A, Lecture 11 Graphics</vt:lpstr>
      <vt:lpstr>Plan For Today</vt:lpstr>
      <vt:lpstr>Announcements</vt:lpstr>
      <vt:lpstr>Plan For Today</vt:lpstr>
      <vt:lpstr>File Reading Overview</vt:lpstr>
      <vt:lpstr>File Reading Overview</vt:lpstr>
      <vt:lpstr>Scanner methods</vt:lpstr>
      <vt:lpstr>File Reading Overview</vt:lpstr>
      <vt:lpstr>Try/Catch</vt:lpstr>
      <vt:lpstr>Try/Catch</vt:lpstr>
      <vt:lpstr>Try/Catch</vt:lpstr>
      <vt:lpstr>Plan For Today</vt:lpstr>
      <vt:lpstr>PowerPoint Presentation</vt:lpstr>
      <vt:lpstr>Java</vt:lpstr>
      <vt:lpstr>Graphics Programs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Our First GraphicsProgram</vt:lpstr>
      <vt:lpstr>The Graphics Canvas</vt:lpstr>
      <vt:lpstr>Collage Model</vt:lpstr>
      <vt:lpstr>Plan For Today</vt:lpstr>
      <vt:lpstr>Graphical Objects</vt:lpstr>
      <vt:lpstr>Graphical Objects</vt:lpstr>
      <vt:lpstr>Graphical Objects</vt:lpstr>
      <vt:lpstr>Primitives vs. Objects</vt:lpstr>
      <vt:lpstr>Methods on Graphics Objects</vt:lpstr>
      <vt:lpstr>Methods on Graphics Objects</vt:lpstr>
      <vt:lpstr>GObject Methods</vt:lpstr>
      <vt:lpstr>Colors</vt:lpstr>
      <vt:lpstr>GRect</vt:lpstr>
      <vt:lpstr>GOval</vt:lpstr>
      <vt:lpstr>GRect and GOval</vt:lpstr>
      <vt:lpstr>GLine</vt:lpstr>
      <vt:lpstr>GLabel</vt:lpstr>
      <vt:lpstr>GLabel Methods</vt:lpstr>
      <vt:lpstr>GImage</vt:lpstr>
      <vt:lpstr>GImage Methods</vt:lpstr>
      <vt:lpstr>GraphicsProgram Methods</vt:lpstr>
      <vt:lpstr>Plan For Today</vt:lpstr>
      <vt:lpstr>Practice: Drawing with Loops</vt:lpstr>
      <vt:lpstr>Practice: Drawing with Loops</vt:lpstr>
      <vt:lpstr>Practice: Car</vt:lpstr>
      <vt:lpstr>Recap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Colin Kincaid</cp:lastModifiedBy>
  <cp:revision>874</cp:revision>
  <cp:lastPrinted>2018-07-12T20:05:34Z</cp:lastPrinted>
  <dcterms:created xsi:type="dcterms:W3CDTF">2008-06-28T20:57:21Z</dcterms:created>
  <dcterms:modified xsi:type="dcterms:W3CDTF">2018-07-16T00:20:35Z</dcterms:modified>
</cp:coreProperties>
</file>